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23"/>
  </p:notesMasterIdLst>
  <p:sldIdLst>
    <p:sldId id="256" r:id="rId3"/>
    <p:sldId id="257" r:id="rId4"/>
    <p:sldId id="288" r:id="rId5"/>
    <p:sldId id="289" r:id="rId6"/>
    <p:sldId id="262" r:id="rId7"/>
    <p:sldId id="290" r:id="rId8"/>
    <p:sldId id="291" r:id="rId9"/>
    <p:sldId id="292" r:id="rId10"/>
    <p:sldId id="293" r:id="rId11"/>
    <p:sldId id="275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287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92E6"/>
    <a:srgbClr val="ECD7FF"/>
    <a:srgbClr val="A3D9FF"/>
    <a:srgbClr val="FFA5BD"/>
    <a:srgbClr val="FED55C"/>
    <a:srgbClr val="FFD6EC"/>
    <a:srgbClr val="9051D4"/>
    <a:srgbClr val="3150CB"/>
    <a:srgbClr val="9ED5F5"/>
    <a:srgbClr val="99C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0"/>
    <p:restoredTop sz="78288"/>
  </p:normalViewPr>
  <p:slideViewPr>
    <p:cSldViewPr snapToGrid="0">
      <p:cViewPr varScale="1">
        <p:scale>
          <a:sx n="84" d="100"/>
          <a:sy n="84" d="100"/>
        </p:scale>
        <p:origin x="2256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customschemas.google.com/relationships/presentationmetadata" Target="meta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8T14:24:56.537" idx="1">
    <p:pos x="5273" y="1052"/>
    <p:text>加底色框格凸顯問題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E2402A2D-DF90-38C3-8C35-A90CE0BC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DAA5B550-9AC1-22A3-66AF-F613B7D86B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7B700446-DC4B-4000-0C08-74500A8F2C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4700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BCD8D5D6-D991-AFB7-C595-8EF8FBC19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>
            <a:extLst>
              <a:ext uri="{FF2B5EF4-FFF2-40B4-BE49-F238E27FC236}">
                <a16:creationId xmlns:a16="http://schemas.microsoft.com/office/drawing/2014/main" id="{1E17445D-C096-E5BD-0F2E-3275D32126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4" name="Google Shape;194;p20:notes">
            <a:extLst>
              <a:ext uri="{FF2B5EF4-FFF2-40B4-BE49-F238E27FC236}">
                <a16:creationId xmlns:a16="http://schemas.microsoft.com/office/drawing/2014/main" id="{CD9438A4-1009-7D6A-2743-FAD5659F54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/>
              <a:t>介紹資料庫平台，提供學生未來搜尋資料的方向。不過台灣史數位資源整合網的資料較不符合本次課程主題，只能做為學生搜尋的嘗試</a:t>
            </a:r>
          </a:p>
        </p:txBody>
      </p:sp>
      <p:sp>
        <p:nvSpPr>
          <p:cNvPr id="195" name="Google Shape;195;p20:notes">
            <a:extLst>
              <a:ext uri="{FF2B5EF4-FFF2-40B4-BE49-F238E27FC236}">
                <a16:creationId xmlns:a16="http://schemas.microsoft.com/office/drawing/2014/main" id="{C9B2C2E8-B5CA-A55A-129D-F7BC73A58FD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7693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E1705287-6151-474B-105C-057F0D51B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>
            <a:extLst>
              <a:ext uri="{FF2B5EF4-FFF2-40B4-BE49-F238E27FC236}">
                <a16:creationId xmlns:a16="http://schemas.microsoft.com/office/drawing/2014/main" id="{1703E9A2-8C6D-EC88-76A2-A29B757677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4" name="Google Shape;194;p20:notes">
            <a:extLst>
              <a:ext uri="{FF2B5EF4-FFF2-40B4-BE49-F238E27FC236}">
                <a16:creationId xmlns:a16="http://schemas.microsoft.com/office/drawing/2014/main" id="{2C4F95A3-92E6-48D3-FDFC-80927ACBE7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zh-TW" altLang="en-US" dirty="0"/>
          </a:p>
        </p:txBody>
      </p:sp>
      <p:sp>
        <p:nvSpPr>
          <p:cNvPr id="195" name="Google Shape;195;p20:notes">
            <a:extLst>
              <a:ext uri="{FF2B5EF4-FFF2-40B4-BE49-F238E27FC236}">
                <a16:creationId xmlns:a16="http://schemas.microsoft.com/office/drawing/2014/main" id="{437218CA-69CF-4E06-062E-C60A8BDC97F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7085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741472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8E1FAC75-C1E9-E06E-F05B-7594AF50E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44205357-C81C-64E6-FBD5-29BD10F48D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其他網站關於性別的議題都很不好找，資料庫也會跑出一些不如預期的圖片，用起來很困難。建議如果要討論性別，還是需要從臺灣女人網下手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58CAE94F-595D-8EEB-4330-5F5B3B3F9E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92572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EB991B7-4183-8935-BEDC-C7628442A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B89E9C02-456F-A2E2-3D17-5C2E2B1980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F0031195-EB8A-35B9-9391-FB69A34068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9543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511B875-7F35-CA06-2F5E-DF919C9D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9ECD0847-ABF1-9EFB-4E73-8AE655D034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EBA0C693-8F22-00E5-17AA-20BEA4BD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84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8284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D94479A0-CA12-B9DC-46EA-3AD3BCD64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280E2F0A-AD94-373A-9D14-2BE67D7630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8ECFBDAF-1F16-7FFA-2410-7C52A089C0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362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3F273698-2EC2-33CB-1C29-64A09F196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881BF23A-607E-9C88-C796-8D5E936E89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12E9A802-AFE2-2FA6-9736-85FC116760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2098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E27215C6-59EF-E647-F103-8249089CE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4C094234-96DF-6A4A-6580-E3C42A3AD9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25819C87-4DFD-2D4C-99E3-8A7D607075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0849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4" name="Google Shape;19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館徽來源：臺史博官網-認識臺史博 願景與使命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zh-TW"/>
              <a:t>https://www.nmth.gov.tw/cp.aspx?n=4178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zh-TW"/>
              <a:t>園區地圖來源：臺史博官網-參觀服務 -空間與設施-園區地圖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zh-TW"/>
              <a:t>https://www.nmth.gov.tw/cp.aspx?n=7580</a:t>
            </a:r>
            <a:endParaRPr/>
          </a:p>
        </p:txBody>
      </p:sp>
      <p:sp>
        <p:nvSpPr>
          <p:cNvPr id="195" name="Google Shape;19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6860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EF625BB9-F8EE-D82D-B7DC-CE265FB32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0793DA81-D0ED-155A-6DB7-C846431EA6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D3B8A9D2-F5A8-92F0-36B1-355F111817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36900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jpeg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6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6AFB4250-8893-C575-03CC-4FA8EE913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0892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ED4F039-9BE1-AAD0-1A50-C6B8E3AE6C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407678" y="5782022"/>
            <a:ext cx="5106364" cy="550817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C42633B7-2D77-56AA-81BE-BE47F45C37F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399174" flipH="1">
            <a:off x="12319202" y="-3378607"/>
            <a:ext cx="3192892" cy="5881372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6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id="{EC3BCFCE-7577-154A-73F2-D663D95CA9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ACB97FC7-5F04-2DB4-4D26-EEA84D155D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1609" y="6698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8DF00F34-45BC-FA6D-5D6B-DB5F611406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4" y="643003"/>
            <a:ext cx="11286132" cy="6214997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id="{B6F8290A-D774-B98B-F441-CF0316C2F7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86CCD052-8B81-EC33-788D-8111C28B9A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804099"/>
            <a:ext cx="9058824" cy="586159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id="{478CC77A-CB54-76BF-E14C-F075EB1ADC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2" y="873940"/>
            <a:ext cx="8834310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id="{C2671DBA-F5B7-E3F4-93CC-9A2F1C5841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圖片 6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id="{C4519593-4B95-0697-8808-95DF703802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A5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A5BD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hyperlink" Target="https://tw.creativecommons.net/home-page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em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3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46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文字, 字型, 螢幕擷取畫面, 標誌 的圖片&#10;&#10;AI 產生的內容可能不正確。">
            <a:extLst>
              <a:ext uri="{FF2B5EF4-FFF2-40B4-BE49-F238E27FC236}">
                <a16:creationId xmlns:a16="http://schemas.microsoft.com/office/drawing/2014/main" id="{F095D8DA-0A6C-68D6-8BF6-FFE1377D7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813" y="959198"/>
            <a:ext cx="7162800" cy="41275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C662109B-06C9-74CE-24F2-354F3229B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497524" y="1253180"/>
            <a:ext cx="6731000" cy="3581400"/>
          </a:xfrm>
          <a:prstGeom prst="rect">
            <a:avLst/>
          </a:prstGeom>
        </p:spPr>
      </p:pic>
      <p:pic>
        <p:nvPicPr>
          <p:cNvPr id="2" name="圖片 1" descr="一張含有 圓形, 圖形, 螢幕擷取畫面, 卡通 的圖片&#10;&#10;AI 產生的內容可能不正確。">
            <a:extLst>
              <a:ext uri="{FF2B5EF4-FFF2-40B4-BE49-F238E27FC236}">
                <a16:creationId xmlns:a16="http://schemas.microsoft.com/office/drawing/2014/main" id="{72209CD5-BC3E-B02C-6286-4FD85888F05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" t="-1" r="20726" b="59726"/>
          <a:stretch>
            <a:fillRect/>
          </a:stretch>
        </p:blipFill>
        <p:spPr>
          <a:xfrm rot="1066102">
            <a:off x="-15084" y="3391855"/>
            <a:ext cx="2825499" cy="1641779"/>
          </a:xfrm>
          <a:prstGeom prst="rect">
            <a:avLst/>
          </a:prstGeom>
        </p:spPr>
      </p:pic>
      <p:pic>
        <p:nvPicPr>
          <p:cNvPr id="5" name="圖片 4" descr="一張含有 美工圖案, 卡通, 藝術, 圖解 的圖片&#10;&#10;AI 產生的內容可能不正確。">
            <a:extLst>
              <a:ext uri="{FF2B5EF4-FFF2-40B4-BE49-F238E27FC236}">
                <a16:creationId xmlns:a16="http://schemas.microsoft.com/office/drawing/2014/main" id="{644551AB-4350-D406-1788-53372937B1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3981" y="1748616"/>
            <a:ext cx="2890410" cy="434765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7851BDE-7577-7F07-87A8-C1283CF369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162" y="5385883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29" name="文字方塊 28">
            <a:extLst>
              <a:ext uri="{FF2B5EF4-FFF2-40B4-BE49-F238E27FC236}">
                <a16:creationId xmlns:a16="http://schemas.microsoft.com/office/drawing/2014/main" id="{DDC3A36C-AA7C-BA67-E45A-136917A18FB4}"/>
              </a:ext>
            </a:extLst>
          </p:cNvPr>
          <p:cNvSpPr txBox="1"/>
          <p:nvPr/>
        </p:nvSpPr>
        <p:spPr>
          <a:xfrm>
            <a:off x="924357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grpSp>
        <p:nvGrpSpPr>
          <p:cNvPr id="9" name="群組 8">
            <a:extLst>
              <a:ext uri="{FF2B5EF4-FFF2-40B4-BE49-F238E27FC236}">
                <a16:creationId xmlns:a16="http://schemas.microsoft.com/office/drawing/2014/main" id="{E578CDD6-CA12-A451-44A1-F555C40CD3E2}"/>
              </a:ext>
            </a:extLst>
          </p:cNvPr>
          <p:cNvGrpSpPr/>
          <p:nvPr/>
        </p:nvGrpSpPr>
        <p:grpSpPr>
          <a:xfrm rot="2567266">
            <a:off x="-6670024" y="2265228"/>
            <a:ext cx="5962695" cy="2083037"/>
            <a:chOff x="1073126" y="-2869626"/>
            <a:chExt cx="5962695" cy="2083037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7B61A65C-238A-69A6-D747-52589129D2D4}"/>
                </a:ext>
              </a:extLst>
            </p:cNvPr>
            <p:cNvSpPr txBox="1"/>
            <p:nvPr/>
          </p:nvSpPr>
          <p:spPr>
            <a:xfrm>
              <a:off x="1073129" y="-2869626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誰的芭比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A6AB3F0B-45EC-5878-CE56-992C8EA77B90}"/>
                </a:ext>
              </a:extLst>
            </p:cNvPr>
            <p:cNvSpPr txBox="1"/>
            <p:nvPr/>
          </p:nvSpPr>
          <p:spPr>
            <a:xfrm>
              <a:off x="1073126" y="-1556030"/>
              <a:ext cx="59626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4400" b="1" dirty="0">
                  <a:ln w="13462">
                    <a:noFill/>
                    <a:prstDash val="solid"/>
                  </a:ln>
                  <a:solidFill>
                    <a:srgbClr val="8B92E6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台灣女性形象變遷研究</a:t>
              </a:r>
            </a:p>
          </p:txBody>
        </p:sp>
      </p:grpSp>
      <p:pic>
        <p:nvPicPr>
          <p:cNvPr id="18" name="圖片 17">
            <a:extLst>
              <a:ext uri="{FF2B5EF4-FFF2-40B4-BE49-F238E27FC236}">
                <a16:creationId xmlns:a16="http://schemas.microsoft.com/office/drawing/2014/main" id="{FC6F9173-3AC7-E7CD-D320-F89E2CABB1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671" flipH="1">
            <a:off x="9334405" y="3466715"/>
            <a:ext cx="2324062" cy="3920388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0F636C48-1DD8-88D5-ECB1-9DEF26F3C449}"/>
              </a:ext>
            </a:extLst>
          </p:cNvPr>
          <p:cNvSpPr txBox="1">
            <a:spLocks/>
          </p:cNvSpPr>
          <p:nvPr/>
        </p:nvSpPr>
        <p:spPr>
          <a:xfrm>
            <a:off x="3688081" y="944761"/>
            <a:ext cx="3395107" cy="848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臺灣女人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Google Shape;102;p3">
            <a:extLst>
              <a:ext uri="{FF2B5EF4-FFF2-40B4-BE49-F238E27FC236}">
                <a16:creationId xmlns:a16="http://schemas.microsoft.com/office/drawing/2014/main" id="{A11C19A1-417B-90F9-661E-B1CF750E9678}"/>
              </a:ext>
            </a:extLst>
          </p:cNvPr>
          <p:cNvSpPr txBox="1">
            <a:spLocks/>
          </p:cNvSpPr>
          <p:nvPr/>
        </p:nvSpPr>
        <p:spPr>
          <a:xfrm>
            <a:off x="518370" y="471380"/>
            <a:ext cx="2422538" cy="1322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認識</a:t>
            </a:r>
            <a:endParaRPr lang="en-US" altLang="zh-TW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臺灣女人網站</a:t>
            </a:r>
          </a:p>
        </p:txBody>
      </p:sp>
      <p:pic>
        <p:nvPicPr>
          <p:cNvPr id="9" name="圖片 8" descr="一張含有 文字, 人的臉孔, 螢幕擷取畫面, 字型 的圖片&#10;&#10;AI 產生的內容可能不正確。">
            <a:extLst>
              <a:ext uri="{FF2B5EF4-FFF2-40B4-BE49-F238E27FC236}">
                <a16:creationId xmlns:a16="http://schemas.microsoft.com/office/drawing/2014/main" id="{6441674C-D259-AF95-B638-977A5C516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156" y="1793553"/>
            <a:ext cx="5340865" cy="436979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B6D46DC-9557-6013-AC40-F4BABBF15128}"/>
              </a:ext>
            </a:extLst>
          </p:cNvPr>
          <p:cNvSpPr/>
          <p:nvPr/>
        </p:nvSpPr>
        <p:spPr>
          <a:xfrm>
            <a:off x="6096000" y="1793553"/>
            <a:ext cx="2318951" cy="381236"/>
          </a:xfrm>
          <a:prstGeom prst="rect">
            <a:avLst/>
          </a:prstGeom>
          <a:noFill/>
          <a:ln>
            <a:solidFill>
              <a:srgbClr val="FFA5B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E184CE06-FED7-EA06-361A-220CAEEF8835}"/>
              </a:ext>
            </a:extLst>
          </p:cNvPr>
          <p:cNvGrpSpPr/>
          <p:nvPr/>
        </p:nvGrpSpPr>
        <p:grpSpPr>
          <a:xfrm>
            <a:off x="518370" y="1748759"/>
            <a:ext cx="2768527" cy="3001912"/>
            <a:chOff x="518370" y="1748759"/>
            <a:chExt cx="2768527" cy="3001912"/>
          </a:xfrm>
        </p:grpSpPr>
        <p:sp>
          <p:nvSpPr>
            <p:cNvPr id="7" name="Google Shape;95;p2">
              <a:extLst>
                <a:ext uri="{FF2B5EF4-FFF2-40B4-BE49-F238E27FC236}">
                  <a16:creationId xmlns:a16="http://schemas.microsoft.com/office/drawing/2014/main" id="{C0421393-0533-EB66-62DE-455F8B2AF461}"/>
                </a:ext>
              </a:extLst>
            </p:cNvPr>
            <p:cNvSpPr/>
            <p:nvPr/>
          </p:nvSpPr>
          <p:spPr>
            <a:xfrm>
              <a:off x="518370" y="2388453"/>
              <a:ext cx="2768527" cy="944272"/>
            </a:xfrm>
            <a:custGeom>
              <a:avLst/>
              <a:gdLst>
                <a:gd name="connsiteX0" fmla="*/ 0 w 2768527"/>
                <a:gd name="connsiteY0" fmla="*/ 0 h 944272"/>
                <a:gd name="connsiteX1" fmla="*/ 526020 w 2768527"/>
                <a:gd name="connsiteY1" fmla="*/ 0 h 944272"/>
                <a:gd name="connsiteX2" fmla="*/ 996670 w 2768527"/>
                <a:gd name="connsiteY2" fmla="*/ 0 h 944272"/>
                <a:gd name="connsiteX3" fmla="*/ 1605746 w 2768527"/>
                <a:gd name="connsiteY3" fmla="*/ 0 h 944272"/>
                <a:gd name="connsiteX4" fmla="*/ 2131766 w 2768527"/>
                <a:gd name="connsiteY4" fmla="*/ 0 h 944272"/>
                <a:gd name="connsiteX5" fmla="*/ 2768527 w 2768527"/>
                <a:gd name="connsiteY5" fmla="*/ 0 h 944272"/>
                <a:gd name="connsiteX6" fmla="*/ 2768527 w 2768527"/>
                <a:gd name="connsiteY6" fmla="*/ 491021 h 944272"/>
                <a:gd name="connsiteX7" fmla="*/ 2768527 w 2768527"/>
                <a:gd name="connsiteY7" fmla="*/ 944272 h 944272"/>
                <a:gd name="connsiteX8" fmla="*/ 2214822 w 2768527"/>
                <a:gd name="connsiteY8" fmla="*/ 944272 h 944272"/>
                <a:gd name="connsiteX9" fmla="*/ 1744172 w 2768527"/>
                <a:gd name="connsiteY9" fmla="*/ 944272 h 944272"/>
                <a:gd name="connsiteX10" fmla="*/ 1190467 w 2768527"/>
                <a:gd name="connsiteY10" fmla="*/ 944272 h 944272"/>
                <a:gd name="connsiteX11" fmla="*/ 636761 w 2768527"/>
                <a:gd name="connsiteY11" fmla="*/ 944272 h 944272"/>
                <a:gd name="connsiteX12" fmla="*/ 0 w 2768527"/>
                <a:gd name="connsiteY12" fmla="*/ 944272 h 944272"/>
                <a:gd name="connsiteX13" fmla="*/ 0 w 2768527"/>
                <a:gd name="connsiteY13" fmla="*/ 453251 h 944272"/>
                <a:gd name="connsiteX14" fmla="*/ 0 w 2768527"/>
                <a:gd name="connsiteY14" fmla="*/ 0 h 94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68527" h="944272" extrusionOk="0">
                  <a:moveTo>
                    <a:pt x="0" y="0"/>
                  </a:moveTo>
                  <a:cubicBezTo>
                    <a:pt x="231707" y="-25523"/>
                    <a:pt x="298237" y="15229"/>
                    <a:pt x="526020" y="0"/>
                  </a:cubicBezTo>
                  <a:cubicBezTo>
                    <a:pt x="753803" y="-15229"/>
                    <a:pt x="852764" y="46037"/>
                    <a:pt x="996670" y="0"/>
                  </a:cubicBezTo>
                  <a:cubicBezTo>
                    <a:pt x="1140576" y="-46037"/>
                    <a:pt x="1339335" y="43886"/>
                    <a:pt x="1605746" y="0"/>
                  </a:cubicBezTo>
                  <a:cubicBezTo>
                    <a:pt x="1872157" y="-43886"/>
                    <a:pt x="1981478" y="22127"/>
                    <a:pt x="2131766" y="0"/>
                  </a:cubicBezTo>
                  <a:cubicBezTo>
                    <a:pt x="2282054" y="-22127"/>
                    <a:pt x="2585029" y="43181"/>
                    <a:pt x="2768527" y="0"/>
                  </a:cubicBezTo>
                  <a:cubicBezTo>
                    <a:pt x="2778742" y="206725"/>
                    <a:pt x="2725453" y="321661"/>
                    <a:pt x="2768527" y="491021"/>
                  </a:cubicBezTo>
                  <a:cubicBezTo>
                    <a:pt x="2811601" y="660381"/>
                    <a:pt x="2716501" y="727161"/>
                    <a:pt x="2768527" y="944272"/>
                  </a:cubicBezTo>
                  <a:cubicBezTo>
                    <a:pt x="2519191" y="1001807"/>
                    <a:pt x="2427012" y="919293"/>
                    <a:pt x="2214822" y="944272"/>
                  </a:cubicBezTo>
                  <a:cubicBezTo>
                    <a:pt x="2002633" y="969251"/>
                    <a:pt x="1929956" y="935639"/>
                    <a:pt x="1744172" y="944272"/>
                  </a:cubicBezTo>
                  <a:cubicBezTo>
                    <a:pt x="1558388" y="952905"/>
                    <a:pt x="1435058" y="936695"/>
                    <a:pt x="1190467" y="944272"/>
                  </a:cubicBezTo>
                  <a:cubicBezTo>
                    <a:pt x="945876" y="951849"/>
                    <a:pt x="853390" y="908457"/>
                    <a:pt x="636761" y="944272"/>
                  </a:cubicBezTo>
                  <a:cubicBezTo>
                    <a:pt x="420132" y="980087"/>
                    <a:pt x="276042" y="911676"/>
                    <a:pt x="0" y="944272"/>
                  </a:cubicBezTo>
                  <a:cubicBezTo>
                    <a:pt x="-11027" y="707584"/>
                    <a:pt x="15893" y="608249"/>
                    <a:pt x="0" y="453251"/>
                  </a:cubicBezTo>
                  <a:cubicBezTo>
                    <a:pt x="-15893" y="298253"/>
                    <a:pt x="7756" y="140131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司法院釋字第七四八號解釋施行法施行。</a:t>
              </a:r>
            </a:p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宗教團體提案公投：「人工流產應於妊娠</a:t>
              </a:r>
              <a:r>
                <a:rPr lang="en-US" altLang="zh-TW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8</a:t>
              </a:r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週內施行。」</a:t>
              </a:r>
            </a:p>
          </p:txBody>
        </p:sp>
        <p:sp>
          <p:nvSpPr>
            <p:cNvPr id="12" name="Google Shape;95;p2">
              <a:extLst>
                <a:ext uri="{FF2B5EF4-FFF2-40B4-BE49-F238E27FC236}">
                  <a16:creationId xmlns:a16="http://schemas.microsoft.com/office/drawing/2014/main" id="{358A3C70-40DA-F7B7-FC49-BB5828B8904F}"/>
                </a:ext>
              </a:extLst>
            </p:cNvPr>
            <p:cNvSpPr/>
            <p:nvPr/>
          </p:nvSpPr>
          <p:spPr>
            <a:xfrm>
              <a:off x="518370" y="1748759"/>
              <a:ext cx="915014" cy="328719"/>
            </a:xfrm>
            <a:custGeom>
              <a:avLst/>
              <a:gdLst>
                <a:gd name="connsiteX0" fmla="*/ 0 w 915014"/>
                <a:gd name="connsiteY0" fmla="*/ 0 h 328719"/>
                <a:gd name="connsiteX1" fmla="*/ 448357 w 915014"/>
                <a:gd name="connsiteY1" fmla="*/ 0 h 328719"/>
                <a:gd name="connsiteX2" fmla="*/ 915014 w 915014"/>
                <a:gd name="connsiteY2" fmla="*/ 0 h 328719"/>
                <a:gd name="connsiteX3" fmla="*/ 915014 w 915014"/>
                <a:gd name="connsiteY3" fmla="*/ 328719 h 328719"/>
                <a:gd name="connsiteX4" fmla="*/ 457507 w 915014"/>
                <a:gd name="connsiteY4" fmla="*/ 328719 h 328719"/>
                <a:gd name="connsiteX5" fmla="*/ 0 w 915014"/>
                <a:gd name="connsiteY5" fmla="*/ 328719 h 328719"/>
                <a:gd name="connsiteX6" fmla="*/ 0 w 915014"/>
                <a:gd name="connsiteY6" fmla="*/ 0 h 32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5014" h="328719" extrusionOk="0">
                  <a:moveTo>
                    <a:pt x="0" y="0"/>
                  </a:moveTo>
                  <a:cubicBezTo>
                    <a:pt x="141181" y="-9476"/>
                    <a:pt x="303239" y="28137"/>
                    <a:pt x="448357" y="0"/>
                  </a:cubicBezTo>
                  <a:cubicBezTo>
                    <a:pt x="593475" y="-28137"/>
                    <a:pt x="768668" y="5247"/>
                    <a:pt x="915014" y="0"/>
                  </a:cubicBezTo>
                  <a:cubicBezTo>
                    <a:pt x="938127" y="151343"/>
                    <a:pt x="879374" y="252337"/>
                    <a:pt x="915014" y="328719"/>
                  </a:cubicBezTo>
                  <a:cubicBezTo>
                    <a:pt x="780775" y="381327"/>
                    <a:pt x="552122" y="297630"/>
                    <a:pt x="457507" y="328719"/>
                  </a:cubicBezTo>
                  <a:cubicBezTo>
                    <a:pt x="362892" y="359808"/>
                    <a:pt x="144932" y="290607"/>
                    <a:pt x="0" y="328719"/>
                  </a:cubicBezTo>
                  <a:cubicBezTo>
                    <a:pt x="-33106" y="254784"/>
                    <a:pt x="1496" y="131365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zh-TW" altLang="en-US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大事記</a:t>
              </a:r>
            </a:p>
          </p:txBody>
        </p:sp>
        <p:sp>
          <p:nvSpPr>
            <p:cNvPr id="13" name="Google Shape;95;p2">
              <a:extLst>
                <a:ext uri="{FF2B5EF4-FFF2-40B4-BE49-F238E27FC236}">
                  <a16:creationId xmlns:a16="http://schemas.microsoft.com/office/drawing/2014/main" id="{48584C78-E097-4D8D-75E8-3F1955C3E0D3}"/>
                </a:ext>
              </a:extLst>
            </p:cNvPr>
            <p:cNvSpPr/>
            <p:nvPr/>
          </p:nvSpPr>
          <p:spPr>
            <a:xfrm>
              <a:off x="518370" y="3701239"/>
              <a:ext cx="2768527" cy="513385"/>
            </a:xfrm>
            <a:custGeom>
              <a:avLst/>
              <a:gdLst>
                <a:gd name="connsiteX0" fmla="*/ 0 w 2768527"/>
                <a:gd name="connsiteY0" fmla="*/ 0 h 513385"/>
                <a:gd name="connsiteX1" fmla="*/ 526020 w 2768527"/>
                <a:gd name="connsiteY1" fmla="*/ 0 h 513385"/>
                <a:gd name="connsiteX2" fmla="*/ 996670 w 2768527"/>
                <a:gd name="connsiteY2" fmla="*/ 0 h 513385"/>
                <a:gd name="connsiteX3" fmla="*/ 1605746 w 2768527"/>
                <a:gd name="connsiteY3" fmla="*/ 0 h 513385"/>
                <a:gd name="connsiteX4" fmla="*/ 2131766 w 2768527"/>
                <a:gd name="connsiteY4" fmla="*/ 0 h 513385"/>
                <a:gd name="connsiteX5" fmla="*/ 2768527 w 2768527"/>
                <a:gd name="connsiteY5" fmla="*/ 0 h 513385"/>
                <a:gd name="connsiteX6" fmla="*/ 2768527 w 2768527"/>
                <a:gd name="connsiteY6" fmla="*/ 513385 h 513385"/>
                <a:gd name="connsiteX7" fmla="*/ 2214822 w 2768527"/>
                <a:gd name="connsiteY7" fmla="*/ 513385 h 513385"/>
                <a:gd name="connsiteX8" fmla="*/ 1605746 w 2768527"/>
                <a:gd name="connsiteY8" fmla="*/ 513385 h 513385"/>
                <a:gd name="connsiteX9" fmla="*/ 1135096 w 2768527"/>
                <a:gd name="connsiteY9" fmla="*/ 513385 h 513385"/>
                <a:gd name="connsiteX10" fmla="*/ 581391 w 2768527"/>
                <a:gd name="connsiteY10" fmla="*/ 513385 h 513385"/>
                <a:gd name="connsiteX11" fmla="*/ 0 w 2768527"/>
                <a:gd name="connsiteY11" fmla="*/ 513385 h 513385"/>
                <a:gd name="connsiteX12" fmla="*/ 0 w 2768527"/>
                <a:gd name="connsiteY12" fmla="*/ 0 h 51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8527" h="513385" extrusionOk="0">
                  <a:moveTo>
                    <a:pt x="0" y="0"/>
                  </a:moveTo>
                  <a:cubicBezTo>
                    <a:pt x="231707" y="-25523"/>
                    <a:pt x="298237" y="15229"/>
                    <a:pt x="526020" y="0"/>
                  </a:cubicBezTo>
                  <a:cubicBezTo>
                    <a:pt x="753803" y="-15229"/>
                    <a:pt x="852764" y="46037"/>
                    <a:pt x="996670" y="0"/>
                  </a:cubicBezTo>
                  <a:cubicBezTo>
                    <a:pt x="1140576" y="-46037"/>
                    <a:pt x="1339335" y="43886"/>
                    <a:pt x="1605746" y="0"/>
                  </a:cubicBezTo>
                  <a:cubicBezTo>
                    <a:pt x="1872157" y="-43886"/>
                    <a:pt x="1981478" y="22127"/>
                    <a:pt x="2131766" y="0"/>
                  </a:cubicBezTo>
                  <a:cubicBezTo>
                    <a:pt x="2282054" y="-22127"/>
                    <a:pt x="2585029" y="43181"/>
                    <a:pt x="2768527" y="0"/>
                  </a:cubicBezTo>
                  <a:cubicBezTo>
                    <a:pt x="2801566" y="204081"/>
                    <a:pt x="2719701" y="314486"/>
                    <a:pt x="2768527" y="513385"/>
                  </a:cubicBezTo>
                  <a:cubicBezTo>
                    <a:pt x="2647582" y="531563"/>
                    <a:pt x="2422644" y="501591"/>
                    <a:pt x="2214822" y="513385"/>
                  </a:cubicBezTo>
                  <a:cubicBezTo>
                    <a:pt x="2007001" y="525179"/>
                    <a:pt x="1762790" y="469406"/>
                    <a:pt x="1605746" y="513385"/>
                  </a:cubicBezTo>
                  <a:cubicBezTo>
                    <a:pt x="1448702" y="557364"/>
                    <a:pt x="1320880" y="504752"/>
                    <a:pt x="1135096" y="513385"/>
                  </a:cubicBezTo>
                  <a:cubicBezTo>
                    <a:pt x="949312" y="522018"/>
                    <a:pt x="825982" y="505808"/>
                    <a:pt x="581391" y="513385"/>
                  </a:cubicBezTo>
                  <a:cubicBezTo>
                    <a:pt x="336800" y="520962"/>
                    <a:pt x="155269" y="490024"/>
                    <a:pt x="0" y="513385"/>
                  </a:cubicBezTo>
                  <a:cubicBezTo>
                    <a:pt x="-15850" y="317113"/>
                    <a:pt x="54206" y="254974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zh-TW" altLang="en-US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司法院公佈釋字第七四八號解釋，宣告民法排除同志婚姻違憲。</a:t>
              </a:r>
            </a:p>
          </p:txBody>
        </p:sp>
        <p:sp>
          <p:nvSpPr>
            <p:cNvPr id="14" name="Google Shape;95;p2">
              <a:extLst>
                <a:ext uri="{FF2B5EF4-FFF2-40B4-BE49-F238E27FC236}">
                  <a16:creationId xmlns:a16="http://schemas.microsoft.com/office/drawing/2014/main" id="{872EF209-8622-849F-8659-88051E258FCA}"/>
                </a:ext>
              </a:extLst>
            </p:cNvPr>
            <p:cNvSpPr/>
            <p:nvPr/>
          </p:nvSpPr>
          <p:spPr>
            <a:xfrm>
              <a:off x="533303" y="2123975"/>
              <a:ext cx="636957" cy="297941"/>
            </a:xfrm>
            <a:custGeom>
              <a:avLst/>
              <a:gdLst>
                <a:gd name="connsiteX0" fmla="*/ 0 w 636957"/>
                <a:gd name="connsiteY0" fmla="*/ 0 h 297941"/>
                <a:gd name="connsiteX1" fmla="*/ 312109 w 636957"/>
                <a:gd name="connsiteY1" fmla="*/ 0 h 297941"/>
                <a:gd name="connsiteX2" fmla="*/ 636957 w 636957"/>
                <a:gd name="connsiteY2" fmla="*/ 0 h 297941"/>
                <a:gd name="connsiteX3" fmla="*/ 636957 w 636957"/>
                <a:gd name="connsiteY3" fmla="*/ 297941 h 297941"/>
                <a:gd name="connsiteX4" fmla="*/ 318479 w 636957"/>
                <a:gd name="connsiteY4" fmla="*/ 297941 h 297941"/>
                <a:gd name="connsiteX5" fmla="*/ 0 w 636957"/>
                <a:gd name="connsiteY5" fmla="*/ 297941 h 297941"/>
                <a:gd name="connsiteX6" fmla="*/ 0 w 636957"/>
                <a:gd name="connsiteY6" fmla="*/ 0 h 29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57" h="297941" extrusionOk="0">
                  <a:moveTo>
                    <a:pt x="0" y="0"/>
                  </a:moveTo>
                  <a:cubicBezTo>
                    <a:pt x="142014" y="-3130"/>
                    <a:pt x="230829" y="26946"/>
                    <a:pt x="312109" y="0"/>
                  </a:cubicBezTo>
                  <a:cubicBezTo>
                    <a:pt x="393389" y="-26946"/>
                    <a:pt x="512918" y="13823"/>
                    <a:pt x="636957" y="0"/>
                  </a:cubicBezTo>
                  <a:cubicBezTo>
                    <a:pt x="666560" y="85976"/>
                    <a:pt x="612459" y="154136"/>
                    <a:pt x="636957" y="297941"/>
                  </a:cubicBezTo>
                  <a:cubicBezTo>
                    <a:pt x="488783" y="317584"/>
                    <a:pt x="471292" y="286402"/>
                    <a:pt x="318479" y="297941"/>
                  </a:cubicBezTo>
                  <a:cubicBezTo>
                    <a:pt x="165666" y="309480"/>
                    <a:pt x="93656" y="266345"/>
                    <a:pt x="0" y="297941"/>
                  </a:cubicBezTo>
                  <a:cubicBezTo>
                    <a:pt x="-12066" y="228482"/>
                    <a:pt x="23688" y="117844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2019</a:t>
              </a:r>
              <a:endPara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Google Shape;95;p2">
              <a:extLst>
                <a:ext uri="{FF2B5EF4-FFF2-40B4-BE49-F238E27FC236}">
                  <a16:creationId xmlns:a16="http://schemas.microsoft.com/office/drawing/2014/main" id="{4435D295-4117-933A-F302-B5562ED736F4}"/>
                </a:ext>
              </a:extLst>
            </p:cNvPr>
            <p:cNvSpPr/>
            <p:nvPr/>
          </p:nvSpPr>
          <p:spPr>
            <a:xfrm>
              <a:off x="533303" y="3409078"/>
              <a:ext cx="636957" cy="297941"/>
            </a:xfrm>
            <a:custGeom>
              <a:avLst/>
              <a:gdLst>
                <a:gd name="connsiteX0" fmla="*/ 0 w 636957"/>
                <a:gd name="connsiteY0" fmla="*/ 0 h 297941"/>
                <a:gd name="connsiteX1" fmla="*/ 312109 w 636957"/>
                <a:gd name="connsiteY1" fmla="*/ 0 h 297941"/>
                <a:gd name="connsiteX2" fmla="*/ 636957 w 636957"/>
                <a:gd name="connsiteY2" fmla="*/ 0 h 297941"/>
                <a:gd name="connsiteX3" fmla="*/ 636957 w 636957"/>
                <a:gd name="connsiteY3" fmla="*/ 297941 h 297941"/>
                <a:gd name="connsiteX4" fmla="*/ 318479 w 636957"/>
                <a:gd name="connsiteY4" fmla="*/ 297941 h 297941"/>
                <a:gd name="connsiteX5" fmla="*/ 0 w 636957"/>
                <a:gd name="connsiteY5" fmla="*/ 297941 h 297941"/>
                <a:gd name="connsiteX6" fmla="*/ 0 w 636957"/>
                <a:gd name="connsiteY6" fmla="*/ 0 h 297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6957" h="297941" extrusionOk="0">
                  <a:moveTo>
                    <a:pt x="0" y="0"/>
                  </a:moveTo>
                  <a:cubicBezTo>
                    <a:pt x="142014" y="-3130"/>
                    <a:pt x="230829" y="26946"/>
                    <a:pt x="312109" y="0"/>
                  </a:cubicBezTo>
                  <a:cubicBezTo>
                    <a:pt x="393389" y="-26946"/>
                    <a:pt x="512918" y="13823"/>
                    <a:pt x="636957" y="0"/>
                  </a:cubicBezTo>
                  <a:cubicBezTo>
                    <a:pt x="666560" y="85976"/>
                    <a:pt x="612459" y="154136"/>
                    <a:pt x="636957" y="297941"/>
                  </a:cubicBezTo>
                  <a:cubicBezTo>
                    <a:pt x="488783" y="317584"/>
                    <a:pt x="471292" y="286402"/>
                    <a:pt x="318479" y="297941"/>
                  </a:cubicBezTo>
                  <a:cubicBezTo>
                    <a:pt x="165666" y="309480"/>
                    <a:pt x="93656" y="266345"/>
                    <a:pt x="0" y="297941"/>
                  </a:cubicBezTo>
                  <a:cubicBezTo>
                    <a:pt x="-12066" y="228482"/>
                    <a:pt x="23688" y="117844"/>
                    <a:pt x="0" y="0"/>
                  </a:cubicBezTo>
                  <a:close/>
                </a:path>
              </a:pathLst>
            </a:custGeom>
            <a:noFill/>
            <a:ln w="127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txBody>
            <a:bodyPr spcFirstLastPara="1" wrap="square" lIns="91425" tIns="45700" rIns="91425" bIns="36000" anchor="t" anchorCtr="0">
              <a:spAutoFit/>
            </a:bodyPr>
            <a:lstStyle/>
            <a:p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2017</a:t>
              </a:r>
              <a:endPara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B022FFD9-1594-CD9D-D12C-6E1995284AD1}"/>
                </a:ext>
              </a:extLst>
            </p:cNvPr>
            <p:cNvSpPr txBox="1"/>
            <p:nvPr/>
          </p:nvSpPr>
          <p:spPr>
            <a:xfrm>
              <a:off x="1604146" y="4342898"/>
              <a:ext cx="461665" cy="4077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zh-TW" sz="18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….</a:t>
              </a:r>
              <a:endParaRPr kumimoji="1" lang="zh-TW" altLang="en-US" sz="18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6B52F351-D772-21DC-0812-70355D102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藝術 的圖片&#10;&#10;AI 產生的內容可能不正確。">
            <a:extLst>
              <a:ext uri="{FF2B5EF4-FFF2-40B4-BE49-F238E27FC236}">
                <a16:creationId xmlns:a16="http://schemas.microsoft.com/office/drawing/2014/main" id="{CED66D7C-A8DA-F703-B12F-0D9D68902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8601" y="4203301"/>
            <a:ext cx="2164303" cy="2249596"/>
          </a:xfrm>
          <a:prstGeom prst="rect">
            <a:avLst/>
          </a:prstGeom>
        </p:spPr>
      </p:pic>
      <p:sp>
        <p:nvSpPr>
          <p:cNvPr id="7" name="Google Shape;138;p7">
            <a:extLst>
              <a:ext uri="{FF2B5EF4-FFF2-40B4-BE49-F238E27FC236}">
                <a16:creationId xmlns:a16="http://schemas.microsoft.com/office/drawing/2014/main" id="{873A8EFE-FE59-77C2-4B46-51EC2079EA59}"/>
              </a:ext>
            </a:extLst>
          </p:cNvPr>
          <p:cNvSpPr txBox="1"/>
          <p:nvPr/>
        </p:nvSpPr>
        <p:spPr>
          <a:xfrm>
            <a:off x="1233960" y="3214839"/>
            <a:ext cx="4238586" cy="2202287"/>
          </a:xfrm>
          <a:custGeom>
            <a:avLst/>
            <a:gdLst>
              <a:gd name="connsiteX0" fmla="*/ 0 w 4238586"/>
              <a:gd name="connsiteY0" fmla="*/ 0 h 2202287"/>
              <a:gd name="connsiteX1" fmla="*/ 487437 w 4238586"/>
              <a:gd name="connsiteY1" fmla="*/ 0 h 2202287"/>
              <a:gd name="connsiteX2" fmla="*/ 890103 w 4238586"/>
              <a:gd name="connsiteY2" fmla="*/ 0 h 2202287"/>
              <a:gd name="connsiteX3" fmla="*/ 1504698 w 4238586"/>
              <a:gd name="connsiteY3" fmla="*/ 0 h 2202287"/>
              <a:gd name="connsiteX4" fmla="*/ 1992135 w 4238586"/>
              <a:gd name="connsiteY4" fmla="*/ 0 h 2202287"/>
              <a:gd name="connsiteX5" fmla="*/ 2479573 w 4238586"/>
              <a:gd name="connsiteY5" fmla="*/ 0 h 2202287"/>
              <a:gd name="connsiteX6" fmla="*/ 3094168 w 4238586"/>
              <a:gd name="connsiteY6" fmla="*/ 0 h 2202287"/>
              <a:gd name="connsiteX7" fmla="*/ 3539219 w 4238586"/>
              <a:gd name="connsiteY7" fmla="*/ 0 h 2202287"/>
              <a:gd name="connsiteX8" fmla="*/ 4238586 w 4238586"/>
              <a:gd name="connsiteY8" fmla="*/ 0 h 2202287"/>
              <a:gd name="connsiteX9" fmla="*/ 4238586 w 4238586"/>
              <a:gd name="connsiteY9" fmla="*/ 594617 h 2202287"/>
              <a:gd name="connsiteX10" fmla="*/ 4238586 w 4238586"/>
              <a:gd name="connsiteY10" fmla="*/ 1101144 h 2202287"/>
              <a:gd name="connsiteX11" fmla="*/ 4238586 w 4238586"/>
              <a:gd name="connsiteY11" fmla="*/ 1651715 h 2202287"/>
              <a:gd name="connsiteX12" fmla="*/ 4238586 w 4238586"/>
              <a:gd name="connsiteY12" fmla="*/ 2202287 h 2202287"/>
              <a:gd name="connsiteX13" fmla="*/ 3835920 w 4238586"/>
              <a:gd name="connsiteY13" fmla="*/ 2202287 h 2202287"/>
              <a:gd name="connsiteX14" fmla="*/ 3221325 w 4238586"/>
              <a:gd name="connsiteY14" fmla="*/ 2202287 h 2202287"/>
              <a:gd name="connsiteX15" fmla="*/ 2776274 w 4238586"/>
              <a:gd name="connsiteY15" fmla="*/ 2202287 h 2202287"/>
              <a:gd name="connsiteX16" fmla="*/ 2246451 w 4238586"/>
              <a:gd name="connsiteY16" fmla="*/ 2202287 h 2202287"/>
              <a:gd name="connsiteX17" fmla="*/ 1631856 w 4238586"/>
              <a:gd name="connsiteY17" fmla="*/ 2202287 h 2202287"/>
              <a:gd name="connsiteX18" fmla="*/ 1102032 w 4238586"/>
              <a:gd name="connsiteY18" fmla="*/ 2202287 h 2202287"/>
              <a:gd name="connsiteX19" fmla="*/ 699367 w 4238586"/>
              <a:gd name="connsiteY19" fmla="*/ 2202287 h 2202287"/>
              <a:gd name="connsiteX20" fmla="*/ 0 w 4238586"/>
              <a:gd name="connsiteY20" fmla="*/ 2202287 h 2202287"/>
              <a:gd name="connsiteX21" fmla="*/ 0 w 4238586"/>
              <a:gd name="connsiteY21" fmla="*/ 1607670 h 2202287"/>
              <a:gd name="connsiteX22" fmla="*/ 0 w 4238586"/>
              <a:gd name="connsiteY22" fmla="*/ 1013052 h 2202287"/>
              <a:gd name="connsiteX23" fmla="*/ 0 w 4238586"/>
              <a:gd name="connsiteY23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38586" h="2202287" extrusionOk="0">
                <a:moveTo>
                  <a:pt x="0" y="0"/>
                </a:moveTo>
                <a:cubicBezTo>
                  <a:pt x="193855" y="-53666"/>
                  <a:pt x="385312" y="27690"/>
                  <a:pt x="487437" y="0"/>
                </a:cubicBezTo>
                <a:cubicBezTo>
                  <a:pt x="589562" y="-27690"/>
                  <a:pt x="693515" y="8420"/>
                  <a:pt x="890103" y="0"/>
                </a:cubicBezTo>
                <a:cubicBezTo>
                  <a:pt x="1086691" y="-8420"/>
                  <a:pt x="1378571" y="35976"/>
                  <a:pt x="1504698" y="0"/>
                </a:cubicBezTo>
                <a:cubicBezTo>
                  <a:pt x="1630825" y="-35976"/>
                  <a:pt x="1870892" y="44189"/>
                  <a:pt x="1992135" y="0"/>
                </a:cubicBezTo>
                <a:cubicBezTo>
                  <a:pt x="2113378" y="-44189"/>
                  <a:pt x="2326292" y="36085"/>
                  <a:pt x="2479573" y="0"/>
                </a:cubicBezTo>
                <a:cubicBezTo>
                  <a:pt x="2632854" y="-36085"/>
                  <a:pt x="2908657" y="67119"/>
                  <a:pt x="3094168" y="0"/>
                </a:cubicBezTo>
                <a:cubicBezTo>
                  <a:pt x="3279680" y="-67119"/>
                  <a:pt x="3448052" y="8316"/>
                  <a:pt x="3539219" y="0"/>
                </a:cubicBezTo>
                <a:cubicBezTo>
                  <a:pt x="3630386" y="-8316"/>
                  <a:pt x="3926322" y="15957"/>
                  <a:pt x="4238586" y="0"/>
                </a:cubicBezTo>
                <a:cubicBezTo>
                  <a:pt x="4274641" y="245367"/>
                  <a:pt x="4237711" y="355726"/>
                  <a:pt x="4238586" y="594617"/>
                </a:cubicBezTo>
                <a:cubicBezTo>
                  <a:pt x="4239461" y="833508"/>
                  <a:pt x="4205806" y="957802"/>
                  <a:pt x="4238586" y="1101144"/>
                </a:cubicBezTo>
                <a:cubicBezTo>
                  <a:pt x="4271366" y="1244486"/>
                  <a:pt x="4204899" y="1432513"/>
                  <a:pt x="4238586" y="1651715"/>
                </a:cubicBezTo>
                <a:cubicBezTo>
                  <a:pt x="4272273" y="1870917"/>
                  <a:pt x="4234691" y="2056536"/>
                  <a:pt x="4238586" y="2202287"/>
                </a:cubicBezTo>
                <a:cubicBezTo>
                  <a:pt x="4127896" y="2238599"/>
                  <a:pt x="3975554" y="2189626"/>
                  <a:pt x="3835920" y="2202287"/>
                </a:cubicBezTo>
                <a:cubicBezTo>
                  <a:pt x="3696286" y="2214948"/>
                  <a:pt x="3528033" y="2177921"/>
                  <a:pt x="3221325" y="2202287"/>
                </a:cubicBezTo>
                <a:cubicBezTo>
                  <a:pt x="2914618" y="2226653"/>
                  <a:pt x="2932637" y="2176930"/>
                  <a:pt x="2776274" y="2202287"/>
                </a:cubicBezTo>
                <a:cubicBezTo>
                  <a:pt x="2619911" y="2227644"/>
                  <a:pt x="2427804" y="2173058"/>
                  <a:pt x="2246451" y="2202287"/>
                </a:cubicBezTo>
                <a:cubicBezTo>
                  <a:pt x="2065098" y="2231516"/>
                  <a:pt x="1804040" y="2199007"/>
                  <a:pt x="1631856" y="2202287"/>
                </a:cubicBezTo>
                <a:cubicBezTo>
                  <a:pt x="1459672" y="2205567"/>
                  <a:pt x="1288800" y="2199665"/>
                  <a:pt x="1102032" y="2202287"/>
                </a:cubicBezTo>
                <a:cubicBezTo>
                  <a:pt x="915264" y="2204909"/>
                  <a:pt x="819574" y="2164634"/>
                  <a:pt x="699367" y="2202287"/>
                </a:cubicBezTo>
                <a:cubicBezTo>
                  <a:pt x="579160" y="2239940"/>
                  <a:pt x="167305" y="2173472"/>
                  <a:pt x="0" y="2202287"/>
                </a:cubicBezTo>
                <a:cubicBezTo>
                  <a:pt x="-22788" y="2003885"/>
                  <a:pt x="39186" y="1834799"/>
                  <a:pt x="0" y="1607670"/>
                </a:cubicBezTo>
                <a:cubicBezTo>
                  <a:pt x="-39186" y="1380541"/>
                  <a:pt x="16419" y="1213306"/>
                  <a:pt x="0" y="1013052"/>
                </a:cubicBezTo>
                <a:cubicBezTo>
                  <a:pt x="-16419" y="812798"/>
                  <a:pt x="16130" y="22396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在臺灣女人網站搜尋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〈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小女孩的玩伴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〉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一文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回答學習單問題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思考文章作者的觀點</a:t>
            </a:r>
          </a:p>
        </p:txBody>
      </p:sp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4A59E6FE-86A5-6883-D3FC-2C3DD1874D55}"/>
              </a:ext>
            </a:extLst>
          </p:cNvPr>
          <p:cNvSpPr txBox="1"/>
          <p:nvPr/>
        </p:nvSpPr>
        <p:spPr>
          <a:xfrm>
            <a:off x="1533442" y="2443145"/>
            <a:ext cx="1528413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實作一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CFF5C341-60C4-3CDE-B2EA-8EF3BDDCF38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648B79AB-7478-0D9B-6F29-936F135F5680}"/>
              </a:ext>
            </a:extLst>
          </p:cNvPr>
          <p:cNvSpPr txBox="1"/>
          <p:nvPr/>
        </p:nvSpPr>
        <p:spPr>
          <a:xfrm>
            <a:off x="3190971" y="2347782"/>
            <a:ext cx="3345108" cy="683868"/>
          </a:xfrm>
          <a:custGeom>
            <a:avLst/>
            <a:gdLst>
              <a:gd name="connsiteX0" fmla="*/ 0 w 3345108"/>
              <a:gd name="connsiteY0" fmla="*/ 0 h 683868"/>
              <a:gd name="connsiteX1" fmla="*/ 524067 w 3345108"/>
              <a:gd name="connsiteY1" fmla="*/ 0 h 683868"/>
              <a:gd name="connsiteX2" fmla="*/ 981232 w 3345108"/>
              <a:gd name="connsiteY2" fmla="*/ 0 h 683868"/>
              <a:gd name="connsiteX3" fmla="*/ 1471848 w 3345108"/>
              <a:gd name="connsiteY3" fmla="*/ 0 h 683868"/>
              <a:gd name="connsiteX4" fmla="*/ 2062817 w 3345108"/>
              <a:gd name="connsiteY4" fmla="*/ 0 h 683868"/>
              <a:gd name="connsiteX5" fmla="*/ 2586884 w 3345108"/>
              <a:gd name="connsiteY5" fmla="*/ 0 h 683868"/>
              <a:gd name="connsiteX6" fmla="*/ 3345108 w 3345108"/>
              <a:gd name="connsiteY6" fmla="*/ 0 h 683868"/>
              <a:gd name="connsiteX7" fmla="*/ 3345108 w 3345108"/>
              <a:gd name="connsiteY7" fmla="*/ 348773 h 683868"/>
              <a:gd name="connsiteX8" fmla="*/ 3345108 w 3345108"/>
              <a:gd name="connsiteY8" fmla="*/ 683868 h 683868"/>
              <a:gd name="connsiteX9" fmla="*/ 2787590 w 3345108"/>
              <a:gd name="connsiteY9" fmla="*/ 683868 h 683868"/>
              <a:gd name="connsiteX10" fmla="*/ 2296974 w 3345108"/>
              <a:gd name="connsiteY10" fmla="*/ 683868 h 683868"/>
              <a:gd name="connsiteX11" fmla="*/ 1672554 w 3345108"/>
              <a:gd name="connsiteY11" fmla="*/ 683868 h 683868"/>
              <a:gd name="connsiteX12" fmla="*/ 1148487 w 3345108"/>
              <a:gd name="connsiteY12" fmla="*/ 683868 h 683868"/>
              <a:gd name="connsiteX13" fmla="*/ 691322 w 3345108"/>
              <a:gd name="connsiteY13" fmla="*/ 683868 h 683868"/>
              <a:gd name="connsiteX14" fmla="*/ 0 w 3345108"/>
              <a:gd name="connsiteY14" fmla="*/ 683868 h 683868"/>
              <a:gd name="connsiteX15" fmla="*/ 0 w 3345108"/>
              <a:gd name="connsiteY15" fmla="*/ 355611 h 683868"/>
              <a:gd name="connsiteX16" fmla="*/ 0 w 3345108"/>
              <a:gd name="connsiteY16" fmla="*/ 0 h 68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45108" h="683868" fill="none" extrusionOk="0">
                <a:moveTo>
                  <a:pt x="0" y="0"/>
                </a:moveTo>
                <a:cubicBezTo>
                  <a:pt x="200859" y="-40898"/>
                  <a:pt x="391506" y="59356"/>
                  <a:pt x="524067" y="0"/>
                </a:cubicBezTo>
                <a:cubicBezTo>
                  <a:pt x="656628" y="-59356"/>
                  <a:pt x="820596" y="24215"/>
                  <a:pt x="981232" y="0"/>
                </a:cubicBezTo>
                <a:cubicBezTo>
                  <a:pt x="1141869" y="-24215"/>
                  <a:pt x="1233060" y="19991"/>
                  <a:pt x="1471848" y="0"/>
                </a:cubicBezTo>
                <a:cubicBezTo>
                  <a:pt x="1710636" y="-19991"/>
                  <a:pt x="1814444" y="36434"/>
                  <a:pt x="2062817" y="0"/>
                </a:cubicBezTo>
                <a:cubicBezTo>
                  <a:pt x="2311190" y="-36434"/>
                  <a:pt x="2468298" y="8052"/>
                  <a:pt x="2586884" y="0"/>
                </a:cubicBezTo>
                <a:cubicBezTo>
                  <a:pt x="2705470" y="-8052"/>
                  <a:pt x="3109685" y="52271"/>
                  <a:pt x="3345108" y="0"/>
                </a:cubicBezTo>
                <a:cubicBezTo>
                  <a:pt x="3371072" y="124651"/>
                  <a:pt x="3337054" y="233873"/>
                  <a:pt x="3345108" y="348773"/>
                </a:cubicBezTo>
                <a:cubicBezTo>
                  <a:pt x="3353162" y="463673"/>
                  <a:pt x="3311612" y="601702"/>
                  <a:pt x="3345108" y="683868"/>
                </a:cubicBezTo>
                <a:cubicBezTo>
                  <a:pt x="3126576" y="711218"/>
                  <a:pt x="2916014" y="645648"/>
                  <a:pt x="2787590" y="683868"/>
                </a:cubicBezTo>
                <a:cubicBezTo>
                  <a:pt x="2659166" y="722088"/>
                  <a:pt x="2483781" y="667851"/>
                  <a:pt x="2296974" y="683868"/>
                </a:cubicBezTo>
                <a:cubicBezTo>
                  <a:pt x="2110167" y="699885"/>
                  <a:pt x="1916211" y="664740"/>
                  <a:pt x="1672554" y="683868"/>
                </a:cubicBezTo>
                <a:cubicBezTo>
                  <a:pt x="1428897" y="702996"/>
                  <a:pt x="1376067" y="622601"/>
                  <a:pt x="1148487" y="683868"/>
                </a:cubicBezTo>
                <a:cubicBezTo>
                  <a:pt x="920907" y="745135"/>
                  <a:pt x="810965" y="666471"/>
                  <a:pt x="691322" y="683868"/>
                </a:cubicBezTo>
                <a:cubicBezTo>
                  <a:pt x="571679" y="701265"/>
                  <a:pt x="251251" y="656007"/>
                  <a:pt x="0" y="683868"/>
                </a:cubicBezTo>
                <a:cubicBezTo>
                  <a:pt x="-31972" y="543903"/>
                  <a:pt x="34983" y="428304"/>
                  <a:pt x="0" y="355611"/>
                </a:cubicBezTo>
                <a:cubicBezTo>
                  <a:pt x="-34983" y="282918"/>
                  <a:pt x="11422" y="170987"/>
                  <a:pt x="0" y="0"/>
                </a:cubicBezTo>
                <a:close/>
              </a:path>
              <a:path w="3345108" h="683868" stroke="0" extrusionOk="0">
                <a:moveTo>
                  <a:pt x="0" y="0"/>
                </a:moveTo>
                <a:cubicBezTo>
                  <a:pt x="146809" y="-5962"/>
                  <a:pt x="331263" y="43283"/>
                  <a:pt x="524067" y="0"/>
                </a:cubicBezTo>
                <a:cubicBezTo>
                  <a:pt x="716871" y="-43283"/>
                  <a:pt x="797824" y="31723"/>
                  <a:pt x="981232" y="0"/>
                </a:cubicBezTo>
                <a:cubicBezTo>
                  <a:pt x="1164641" y="-31723"/>
                  <a:pt x="1359925" y="13858"/>
                  <a:pt x="1605652" y="0"/>
                </a:cubicBezTo>
                <a:cubicBezTo>
                  <a:pt x="1851379" y="-13858"/>
                  <a:pt x="1964822" y="61734"/>
                  <a:pt x="2129719" y="0"/>
                </a:cubicBezTo>
                <a:cubicBezTo>
                  <a:pt x="2294616" y="-61734"/>
                  <a:pt x="2461007" y="52099"/>
                  <a:pt x="2653786" y="0"/>
                </a:cubicBezTo>
                <a:cubicBezTo>
                  <a:pt x="2846565" y="-52099"/>
                  <a:pt x="3151646" y="27744"/>
                  <a:pt x="3345108" y="0"/>
                </a:cubicBezTo>
                <a:cubicBezTo>
                  <a:pt x="3346867" y="68435"/>
                  <a:pt x="3337431" y="234676"/>
                  <a:pt x="3345108" y="328257"/>
                </a:cubicBezTo>
                <a:cubicBezTo>
                  <a:pt x="3352785" y="421838"/>
                  <a:pt x="3332672" y="570393"/>
                  <a:pt x="3345108" y="683868"/>
                </a:cubicBezTo>
                <a:cubicBezTo>
                  <a:pt x="3165871" y="690460"/>
                  <a:pt x="3010051" y="640777"/>
                  <a:pt x="2854492" y="683868"/>
                </a:cubicBezTo>
                <a:cubicBezTo>
                  <a:pt x="2698933" y="726959"/>
                  <a:pt x="2560889" y="648567"/>
                  <a:pt x="2296974" y="683868"/>
                </a:cubicBezTo>
                <a:cubicBezTo>
                  <a:pt x="2033059" y="719169"/>
                  <a:pt x="1991329" y="677756"/>
                  <a:pt x="1739456" y="683868"/>
                </a:cubicBezTo>
                <a:cubicBezTo>
                  <a:pt x="1487583" y="689980"/>
                  <a:pt x="1391851" y="657593"/>
                  <a:pt x="1215389" y="683868"/>
                </a:cubicBezTo>
                <a:cubicBezTo>
                  <a:pt x="1038927" y="710143"/>
                  <a:pt x="838774" y="679338"/>
                  <a:pt x="590969" y="683868"/>
                </a:cubicBezTo>
                <a:cubicBezTo>
                  <a:pt x="343164" y="688398"/>
                  <a:pt x="188910" y="640336"/>
                  <a:pt x="0" y="683868"/>
                </a:cubicBezTo>
                <a:cubicBezTo>
                  <a:pt x="-32846" y="544659"/>
                  <a:pt x="15922" y="501703"/>
                  <a:pt x="0" y="355611"/>
                </a:cubicBezTo>
                <a:cubicBezTo>
                  <a:pt x="-15922" y="209519"/>
                  <a:pt x="26021" y="82198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144000" tIns="144000" rIns="324000" bIns="45700" anchor="t" anchorCtr="0">
            <a:normAutofit lnSpcReduction="10000"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二手資料選讀與分析</a:t>
            </a:r>
          </a:p>
        </p:txBody>
      </p:sp>
      <p:sp>
        <p:nvSpPr>
          <p:cNvPr id="8" name="Google Shape;96;p2">
            <a:extLst>
              <a:ext uri="{FF2B5EF4-FFF2-40B4-BE49-F238E27FC236}">
                <a16:creationId xmlns:a16="http://schemas.microsoft.com/office/drawing/2014/main" id="{251C7C51-55DF-02BF-5220-6D46F2613ADE}"/>
              </a:ext>
            </a:extLst>
          </p:cNvPr>
          <p:cNvSpPr/>
          <p:nvPr/>
        </p:nvSpPr>
        <p:spPr>
          <a:xfrm>
            <a:off x="7587493" y="2778973"/>
            <a:ext cx="2734734" cy="674603"/>
          </a:xfrm>
          <a:prstGeom prst="wedgeRoundRectCallout">
            <a:avLst>
              <a:gd name="adj1" fmla="val 2330"/>
              <a:gd name="adj2" fmla="val 79526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芭比影響女性的審美？</a:t>
            </a:r>
          </a:p>
        </p:txBody>
      </p:sp>
      <p:sp>
        <p:nvSpPr>
          <p:cNvPr id="16" name="Google Shape;96;p2">
            <a:extLst>
              <a:ext uri="{FF2B5EF4-FFF2-40B4-BE49-F238E27FC236}">
                <a16:creationId xmlns:a16="http://schemas.microsoft.com/office/drawing/2014/main" id="{50C11B05-157A-7B3A-2C69-5260AC78AEC9}"/>
              </a:ext>
            </a:extLst>
          </p:cNvPr>
          <p:cNvSpPr/>
          <p:nvPr/>
        </p:nvSpPr>
        <p:spPr>
          <a:xfrm>
            <a:off x="8954860" y="3741725"/>
            <a:ext cx="2734734" cy="674603"/>
          </a:xfrm>
          <a:prstGeom prst="wedgeRoundRectCallout">
            <a:avLst>
              <a:gd name="adj1" fmla="val 4863"/>
              <a:gd name="adj2" fmla="val 7952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為甚麼女生就要穿裙子？</a:t>
            </a:r>
          </a:p>
        </p:txBody>
      </p:sp>
      <p:sp>
        <p:nvSpPr>
          <p:cNvPr id="17" name="Google Shape;96;p2">
            <a:extLst>
              <a:ext uri="{FF2B5EF4-FFF2-40B4-BE49-F238E27FC236}">
                <a16:creationId xmlns:a16="http://schemas.microsoft.com/office/drawing/2014/main" id="{7D51EE3E-3201-8A59-BEFE-906419F77F39}"/>
              </a:ext>
            </a:extLst>
          </p:cNvPr>
          <p:cNvSpPr/>
          <p:nvPr/>
        </p:nvSpPr>
        <p:spPr>
          <a:xfrm>
            <a:off x="5846336" y="3404423"/>
            <a:ext cx="2734734" cy="674603"/>
          </a:xfrm>
          <a:prstGeom prst="wedgeRoundRectCallout">
            <a:avLst>
              <a:gd name="adj1" fmla="val 36274"/>
              <a:gd name="adj2" fmla="val 73365"/>
              <a:gd name="adj3" fmla="val 16667"/>
            </a:avLst>
          </a:prstGeom>
          <a:solidFill>
            <a:srgbClr val="FED55C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我是不是要減肥才會漂亮？</a:t>
            </a:r>
          </a:p>
        </p:txBody>
      </p:sp>
    </p:spTree>
    <p:extLst>
      <p:ext uri="{BB962C8B-B14F-4D97-AF65-F5344CB8AC3E}">
        <p14:creationId xmlns:p14="http://schemas.microsoft.com/office/powerpoint/2010/main" val="5702203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85C0B385-6FF4-843A-B2AF-219C8FC52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38;p7">
            <a:extLst>
              <a:ext uri="{FF2B5EF4-FFF2-40B4-BE49-F238E27FC236}">
                <a16:creationId xmlns:a16="http://schemas.microsoft.com/office/drawing/2014/main" id="{F6283539-8422-B55A-630D-A59BE9F9D325}"/>
              </a:ext>
            </a:extLst>
          </p:cNvPr>
          <p:cNvSpPr txBox="1"/>
          <p:nvPr/>
        </p:nvSpPr>
        <p:spPr>
          <a:xfrm>
            <a:off x="1233959" y="3214839"/>
            <a:ext cx="9974368" cy="2446149"/>
          </a:xfrm>
          <a:custGeom>
            <a:avLst/>
            <a:gdLst>
              <a:gd name="connsiteX0" fmla="*/ 0 w 9974368"/>
              <a:gd name="connsiteY0" fmla="*/ 0 h 2446149"/>
              <a:gd name="connsiteX1" fmla="*/ 486984 w 9974368"/>
              <a:gd name="connsiteY1" fmla="*/ 0 h 2446149"/>
              <a:gd name="connsiteX2" fmla="*/ 774480 w 9974368"/>
              <a:gd name="connsiteY2" fmla="*/ 0 h 2446149"/>
              <a:gd name="connsiteX3" fmla="*/ 1560695 w 9974368"/>
              <a:gd name="connsiteY3" fmla="*/ 0 h 2446149"/>
              <a:gd name="connsiteX4" fmla="*/ 2047679 w 9974368"/>
              <a:gd name="connsiteY4" fmla="*/ 0 h 2446149"/>
              <a:gd name="connsiteX5" fmla="*/ 2534663 w 9974368"/>
              <a:gd name="connsiteY5" fmla="*/ 0 h 2446149"/>
              <a:gd name="connsiteX6" fmla="*/ 3320878 w 9974368"/>
              <a:gd name="connsiteY6" fmla="*/ 0 h 2446149"/>
              <a:gd name="connsiteX7" fmla="*/ 3708118 w 9974368"/>
              <a:gd name="connsiteY7" fmla="*/ 0 h 2446149"/>
              <a:gd name="connsiteX8" fmla="*/ 4494333 w 9974368"/>
              <a:gd name="connsiteY8" fmla="*/ 0 h 2446149"/>
              <a:gd name="connsiteX9" fmla="*/ 5280548 w 9974368"/>
              <a:gd name="connsiteY9" fmla="*/ 0 h 2446149"/>
              <a:gd name="connsiteX10" fmla="*/ 5867275 w 9974368"/>
              <a:gd name="connsiteY10" fmla="*/ 0 h 2446149"/>
              <a:gd name="connsiteX11" fmla="*/ 6653490 w 9974368"/>
              <a:gd name="connsiteY11" fmla="*/ 0 h 2446149"/>
              <a:gd name="connsiteX12" fmla="*/ 7140474 w 9974368"/>
              <a:gd name="connsiteY12" fmla="*/ 0 h 2446149"/>
              <a:gd name="connsiteX13" fmla="*/ 7627458 w 9974368"/>
              <a:gd name="connsiteY13" fmla="*/ 0 h 2446149"/>
              <a:gd name="connsiteX14" fmla="*/ 8313929 w 9974368"/>
              <a:gd name="connsiteY14" fmla="*/ 0 h 2446149"/>
              <a:gd name="connsiteX15" fmla="*/ 8800913 w 9974368"/>
              <a:gd name="connsiteY15" fmla="*/ 0 h 2446149"/>
              <a:gd name="connsiteX16" fmla="*/ 9974368 w 9974368"/>
              <a:gd name="connsiteY16" fmla="*/ 0 h 2446149"/>
              <a:gd name="connsiteX17" fmla="*/ 9974368 w 9974368"/>
              <a:gd name="connsiteY17" fmla="*/ 538153 h 2446149"/>
              <a:gd name="connsiteX18" fmla="*/ 9974368 w 9974368"/>
              <a:gd name="connsiteY18" fmla="*/ 1051844 h 2446149"/>
              <a:gd name="connsiteX19" fmla="*/ 9974368 w 9974368"/>
              <a:gd name="connsiteY19" fmla="*/ 1565535 h 2446149"/>
              <a:gd name="connsiteX20" fmla="*/ 9974368 w 9974368"/>
              <a:gd name="connsiteY20" fmla="*/ 1981381 h 2446149"/>
              <a:gd name="connsiteX21" fmla="*/ 9974368 w 9974368"/>
              <a:gd name="connsiteY21" fmla="*/ 2446149 h 2446149"/>
              <a:gd name="connsiteX22" fmla="*/ 9287897 w 9974368"/>
              <a:gd name="connsiteY22" fmla="*/ 2446149 h 2446149"/>
              <a:gd name="connsiteX23" fmla="*/ 8900657 w 9974368"/>
              <a:gd name="connsiteY23" fmla="*/ 2446149 h 2446149"/>
              <a:gd name="connsiteX24" fmla="*/ 8313929 w 9974368"/>
              <a:gd name="connsiteY24" fmla="*/ 2446149 h 2446149"/>
              <a:gd name="connsiteX25" fmla="*/ 8026433 w 9974368"/>
              <a:gd name="connsiteY25" fmla="*/ 2446149 h 2446149"/>
              <a:gd name="connsiteX26" fmla="*/ 7738936 w 9974368"/>
              <a:gd name="connsiteY26" fmla="*/ 2446149 h 2446149"/>
              <a:gd name="connsiteX27" fmla="*/ 7152209 w 9974368"/>
              <a:gd name="connsiteY27" fmla="*/ 2446149 h 2446149"/>
              <a:gd name="connsiteX28" fmla="*/ 6764968 w 9974368"/>
              <a:gd name="connsiteY28" fmla="*/ 2446149 h 2446149"/>
              <a:gd name="connsiteX29" fmla="*/ 6078497 w 9974368"/>
              <a:gd name="connsiteY29" fmla="*/ 2446149 h 2446149"/>
              <a:gd name="connsiteX30" fmla="*/ 5691257 w 9974368"/>
              <a:gd name="connsiteY30" fmla="*/ 2446149 h 2446149"/>
              <a:gd name="connsiteX31" fmla="*/ 5004786 w 9974368"/>
              <a:gd name="connsiteY31" fmla="*/ 2446149 h 2446149"/>
              <a:gd name="connsiteX32" fmla="*/ 4717289 w 9974368"/>
              <a:gd name="connsiteY32" fmla="*/ 2446149 h 2446149"/>
              <a:gd name="connsiteX33" fmla="*/ 4030818 w 9974368"/>
              <a:gd name="connsiteY33" fmla="*/ 2446149 h 2446149"/>
              <a:gd name="connsiteX34" fmla="*/ 3643578 w 9974368"/>
              <a:gd name="connsiteY34" fmla="*/ 2446149 h 2446149"/>
              <a:gd name="connsiteX35" fmla="*/ 3356081 w 9974368"/>
              <a:gd name="connsiteY35" fmla="*/ 2446149 h 2446149"/>
              <a:gd name="connsiteX36" fmla="*/ 2968841 w 9974368"/>
              <a:gd name="connsiteY36" fmla="*/ 2446149 h 2446149"/>
              <a:gd name="connsiteX37" fmla="*/ 2282370 w 9974368"/>
              <a:gd name="connsiteY37" fmla="*/ 2446149 h 2446149"/>
              <a:gd name="connsiteX38" fmla="*/ 1895130 w 9974368"/>
              <a:gd name="connsiteY38" fmla="*/ 2446149 h 2446149"/>
              <a:gd name="connsiteX39" fmla="*/ 1607633 w 9974368"/>
              <a:gd name="connsiteY39" fmla="*/ 2446149 h 2446149"/>
              <a:gd name="connsiteX40" fmla="*/ 1220393 w 9974368"/>
              <a:gd name="connsiteY40" fmla="*/ 2446149 h 2446149"/>
              <a:gd name="connsiteX41" fmla="*/ 733409 w 9974368"/>
              <a:gd name="connsiteY41" fmla="*/ 2446149 h 2446149"/>
              <a:gd name="connsiteX42" fmla="*/ 0 w 9974368"/>
              <a:gd name="connsiteY42" fmla="*/ 2446149 h 2446149"/>
              <a:gd name="connsiteX43" fmla="*/ 0 w 9974368"/>
              <a:gd name="connsiteY43" fmla="*/ 2005842 h 2446149"/>
              <a:gd name="connsiteX44" fmla="*/ 0 w 9974368"/>
              <a:gd name="connsiteY44" fmla="*/ 1565535 h 2446149"/>
              <a:gd name="connsiteX45" fmla="*/ 0 w 9974368"/>
              <a:gd name="connsiteY45" fmla="*/ 1076306 h 2446149"/>
              <a:gd name="connsiteX46" fmla="*/ 0 w 9974368"/>
              <a:gd name="connsiteY46" fmla="*/ 587076 h 2446149"/>
              <a:gd name="connsiteX47" fmla="*/ 0 w 9974368"/>
              <a:gd name="connsiteY47" fmla="*/ 0 h 244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974368" h="2446149" extrusionOk="0">
                <a:moveTo>
                  <a:pt x="0" y="0"/>
                </a:moveTo>
                <a:cubicBezTo>
                  <a:pt x="184494" y="-23304"/>
                  <a:pt x="281897" y="51726"/>
                  <a:pt x="486984" y="0"/>
                </a:cubicBezTo>
                <a:cubicBezTo>
                  <a:pt x="692071" y="-51726"/>
                  <a:pt x="677947" y="32481"/>
                  <a:pt x="774480" y="0"/>
                </a:cubicBezTo>
                <a:cubicBezTo>
                  <a:pt x="871013" y="-32481"/>
                  <a:pt x="1351758" y="21154"/>
                  <a:pt x="1560695" y="0"/>
                </a:cubicBezTo>
                <a:cubicBezTo>
                  <a:pt x="1769632" y="-21154"/>
                  <a:pt x="1945927" y="54082"/>
                  <a:pt x="2047679" y="0"/>
                </a:cubicBezTo>
                <a:cubicBezTo>
                  <a:pt x="2149431" y="-54082"/>
                  <a:pt x="2310157" y="50065"/>
                  <a:pt x="2534663" y="0"/>
                </a:cubicBezTo>
                <a:cubicBezTo>
                  <a:pt x="2759169" y="-50065"/>
                  <a:pt x="3159701" y="5017"/>
                  <a:pt x="3320878" y="0"/>
                </a:cubicBezTo>
                <a:cubicBezTo>
                  <a:pt x="3482056" y="-5017"/>
                  <a:pt x="3626392" y="14485"/>
                  <a:pt x="3708118" y="0"/>
                </a:cubicBezTo>
                <a:cubicBezTo>
                  <a:pt x="3789844" y="-14485"/>
                  <a:pt x="4316947" y="11640"/>
                  <a:pt x="4494333" y="0"/>
                </a:cubicBezTo>
                <a:cubicBezTo>
                  <a:pt x="4671720" y="-11640"/>
                  <a:pt x="5011092" y="56762"/>
                  <a:pt x="5280548" y="0"/>
                </a:cubicBezTo>
                <a:cubicBezTo>
                  <a:pt x="5550004" y="-56762"/>
                  <a:pt x="5730228" y="1749"/>
                  <a:pt x="5867275" y="0"/>
                </a:cubicBezTo>
                <a:cubicBezTo>
                  <a:pt x="6004322" y="-1749"/>
                  <a:pt x="6288756" y="90284"/>
                  <a:pt x="6653490" y="0"/>
                </a:cubicBezTo>
                <a:cubicBezTo>
                  <a:pt x="7018224" y="-90284"/>
                  <a:pt x="6909467" y="45672"/>
                  <a:pt x="7140474" y="0"/>
                </a:cubicBezTo>
                <a:cubicBezTo>
                  <a:pt x="7371481" y="-45672"/>
                  <a:pt x="7402851" y="8459"/>
                  <a:pt x="7627458" y="0"/>
                </a:cubicBezTo>
                <a:cubicBezTo>
                  <a:pt x="7852065" y="-8459"/>
                  <a:pt x="8113954" y="12140"/>
                  <a:pt x="8313929" y="0"/>
                </a:cubicBezTo>
                <a:cubicBezTo>
                  <a:pt x="8513904" y="-12140"/>
                  <a:pt x="8605133" y="35228"/>
                  <a:pt x="8800913" y="0"/>
                </a:cubicBezTo>
                <a:cubicBezTo>
                  <a:pt x="8996693" y="-35228"/>
                  <a:pt x="9612390" y="104187"/>
                  <a:pt x="9974368" y="0"/>
                </a:cubicBezTo>
                <a:cubicBezTo>
                  <a:pt x="10028456" y="231430"/>
                  <a:pt x="9953154" y="417417"/>
                  <a:pt x="9974368" y="538153"/>
                </a:cubicBezTo>
                <a:cubicBezTo>
                  <a:pt x="9995582" y="658889"/>
                  <a:pt x="9951724" y="824464"/>
                  <a:pt x="9974368" y="1051844"/>
                </a:cubicBezTo>
                <a:cubicBezTo>
                  <a:pt x="9997012" y="1279224"/>
                  <a:pt x="9916781" y="1321062"/>
                  <a:pt x="9974368" y="1565535"/>
                </a:cubicBezTo>
                <a:cubicBezTo>
                  <a:pt x="10031955" y="1810008"/>
                  <a:pt x="9954108" y="1850088"/>
                  <a:pt x="9974368" y="1981381"/>
                </a:cubicBezTo>
                <a:cubicBezTo>
                  <a:pt x="9994628" y="2112674"/>
                  <a:pt x="9959728" y="2230261"/>
                  <a:pt x="9974368" y="2446149"/>
                </a:cubicBezTo>
                <a:cubicBezTo>
                  <a:pt x="9691945" y="2478297"/>
                  <a:pt x="9444309" y="2386531"/>
                  <a:pt x="9287897" y="2446149"/>
                </a:cubicBezTo>
                <a:cubicBezTo>
                  <a:pt x="9131485" y="2505767"/>
                  <a:pt x="9075428" y="2430425"/>
                  <a:pt x="8900657" y="2446149"/>
                </a:cubicBezTo>
                <a:cubicBezTo>
                  <a:pt x="8725886" y="2461873"/>
                  <a:pt x="8542623" y="2394880"/>
                  <a:pt x="8313929" y="2446149"/>
                </a:cubicBezTo>
                <a:cubicBezTo>
                  <a:pt x="8085235" y="2497418"/>
                  <a:pt x="8142646" y="2420070"/>
                  <a:pt x="8026433" y="2446149"/>
                </a:cubicBezTo>
                <a:cubicBezTo>
                  <a:pt x="7910220" y="2472228"/>
                  <a:pt x="7814950" y="2437172"/>
                  <a:pt x="7738936" y="2446149"/>
                </a:cubicBezTo>
                <a:cubicBezTo>
                  <a:pt x="7662922" y="2455126"/>
                  <a:pt x="7336426" y="2425206"/>
                  <a:pt x="7152209" y="2446149"/>
                </a:cubicBezTo>
                <a:cubicBezTo>
                  <a:pt x="6967992" y="2467092"/>
                  <a:pt x="6890972" y="2441508"/>
                  <a:pt x="6764968" y="2446149"/>
                </a:cubicBezTo>
                <a:cubicBezTo>
                  <a:pt x="6638964" y="2450790"/>
                  <a:pt x="6392288" y="2436770"/>
                  <a:pt x="6078497" y="2446149"/>
                </a:cubicBezTo>
                <a:cubicBezTo>
                  <a:pt x="5764706" y="2455528"/>
                  <a:pt x="5851317" y="2409479"/>
                  <a:pt x="5691257" y="2446149"/>
                </a:cubicBezTo>
                <a:cubicBezTo>
                  <a:pt x="5531197" y="2482819"/>
                  <a:pt x="5309507" y="2439061"/>
                  <a:pt x="5004786" y="2446149"/>
                </a:cubicBezTo>
                <a:cubicBezTo>
                  <a:pt x="4700065" y="2453237"/>
                  <a:pt x="4822693" y="2419941"/>
                  <a:pt x="4717289" y="2446149"/>
                </a:cubicBezTo>
                <a:cubicBezTo>
                  <a:pt x="4611885" y="2472357"/>
                  <a:pt x="4335589" y="2401643"/>
                  <a:pt x="4030818" y="2446149"/>
                </a:cubicBezTo>
                <a:cubicBezTo>
                  <a:pt x="3726047" y="2490655"/>
                  <a:pt x="3762039" y="2427882"/>
                  <a:pt x="3643578" y="2446149"/>
                </a:cubicBezTo>
                <a:cubicBezTo>
                  <a:pt x="3525117" y="2464416"/>
                  <a:pt x="3414031" y="2411980"/>
                  <a:pt x="3356081" y="2446149"/>
                </a:cubicBezTo>
                <a:cubicBezTo>
                  <a:pt x="3298131" y="2480318"/>
                  <a:pt x="3084525" y="2405192"/>
                  <a:pt x="2968841" y="2446149"/>
                </a:cubicBezTo>
                <a:cubicBezTo>
                  <a:pt x="2853157" y="2487106"/>
                  <a:pt x="2509891" y="2445407"/>
                  <a:pt x="2282370" y="2446149"/>
                </a:cubicBezTo>
                <a:cubicBezTo>
                  <a:pt x="2054849" y="2446891"/>
                  <a:pt x="2038814" y="2429690"/>
                  <a:pt x="1895130" y="2446149"/>
                </a:cubicBezTo>
                <a:cubicBezTo>
                  <a:pt x="1751446" y="2462608"/>
                  <a:pt x="1725797" y="2438130"/>
                  <a:pt x="1607633" y="2446149"/>
                </a:cubicBezTo>
                <a:cubicBezTo>
                  <a:pt x="1489469" y="2454168"/>
                  <a:pt x="1382571" y="2419347"/>
                  <a:pt x="1220393" y="2446149"/>
                </a:cubicBezTo>
                <a:cubicBezTo>
                  <a:pt x="1058215" y="2472951"/>
                  <a:pt x="890493" y="2438174"/>
                  <a:pt x="733409" y="2446149"/>
                </a:cubicBezTo>
                <a:cubicBezTo>
                  <a:pt x="576325" y="2454124"/>
                  <a:pt x="318095" y="2370246"/>
                  <a:pt x="0" y="2446149"/>
                </a:cubicBezTo>
                <a:cubicBezTo>
                  <a:pt x="-10047" y="2316754"/>
                  <a:pt x="42844" y="2166601"/>
                  <a:pt x="0" y="2005842"/>
                </a:cubicBezTo>
                <a:cubicBezTo>
                  <a:pt x="-42844" y="1845083"/>
                  <a:pt x="27440" y="1737579"/>
                  <a:pt x="0" y="1565535"/>
                </a:cubicBezTo>
                <a:cubicBezTo>
                  <a:pt x="-27440" y="1393491"/>
                  <a:pt x="16915" y="1208373"/>
                  <a:pt x="0" y="1076306"/>
                </a:cubicBezTo>
                <a:cubicBezTo>
                  <a:pt x="-16915" y="944239"/>
                  <a:pt x="37976" y="690871"/>
                  <a:pt x="0" y="587076"/>
                </a:cubicBezTo>
                <a:cubicBezTo>
                  <a:pt x="-37976" y="483281"/>
                  <a:pt x="47099" y="12378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各組透過圖片或資料分析，重新檢視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〈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小女孩的玩伴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〉 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一文觀點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思考方向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10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(1)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文章作者可以代表全體臺灣女性發聲嗎？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10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(2)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當今社會對女性職業、外型的觀點是否真的「與時俱進」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A7E4ADB5-D6AD-44B2-F6E6-4DEEBD1E24EF}"/>
              </a:ext>
            </a:extLst>
          </p:cNvPr>
          <p:cNvSpPr txBox="1"/>
          <p:nvPr/>
        </p:nvSpPr>
        <p:spPr>
          <a:xfrm>
            <a:off x="1533442" y="2443145"/>
            <a:ext cx="1528413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實作二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7C69F46F-AEE7-F516-EFDC-753145029394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DE71483E-B918-640F-723E-B025A1ADE415}"/>
              </a:ext>
            </a:extLst>
          </p:cNvPr>
          <p:cNvSpPr txBox="1"/>
          <p:nvPr/>
        </p:nvSpPr>
        <p:spPr>
          <a:xfrm>
            <a:off x="3177117" y="2326219"/>
            <a:ext cx="3750156" cy="683868"/>
          </a:xfrm>
          <a:custGeom>
            <a:avLst/>
            <a:gdLst>
              <a:gd name="connsiteX0" fmla="*/ 0 w 3750156"/>
              <a:gd name="connsiteY0" fmla="*/ 0 h 683868"/>
              <a:gd name="connsiteX1" fmla="*/ 460733 w 3750156"/>
              <a:gd name="connsiteY1" fmla="*/ 0 h 683868"/>
              <a:gd name="connsiteX2" fmla="*/ 1033972 w 3750156"/>
              <a:gd name="connsiteY2" fmla="*/ 0 h 683868"/>
              <a:gd name="connsiteX3" fmla="*/ 1532207 w 3750156"/>
              <a:gd name="connsiteY3" fmla="*/ 0 h 683868"/>
              <a:gd name="connsiteX4" fmla="*/ 1992940 w 3750156"/>
              <a:gd name="connsiteY4" fmla="*/ 0 h 683868"/>
              <a:gd name="connsiteX5" fmla="*/ 2566178 w 3750156"/>
              <a:gd name="connsiteY5" fmla="*/ 0 h 683868"/>
              <a:gd name="connsiteX6" fmla="*/ 3101915 w 3750156"/>
              <a:gd name="connsiteY6" fmla="*/ 0 h 683868"/>
              <a:gd name="connsiteX7" fmla="*/ 3750156 w 3750156"/>
              <a:gd name="connsiteY7" fmla="*/ 0 h 683868"/>
              <a:gd name="connsiteX8" fmla="*/ 3750156 w 3750156"/>
              <a:gd name="connsiteY8" fmla="*/ 355611 h 683868"/>
              <a:gd name="connsiteX9" fmla="*/ 3750156 w 3750156"/>
              <a:gd name="connsiteY9" fmla="*/ 683868 h 683868"/>
              <a:gd name="connsiteX10" fmla="*/ 3289423 w 3750156"/>
              <a:gd name="connsiteY10" fmla="*/ 683868 h 683868"/>
              <a:gd name="connsiteX11" fmla="*/ 2866191 w 3750156"/>
              <a:gd name="connsiteY11" fmla="*/ 683868 h 683868"/>
              <a:gd name="connsiteX12" fmla="*/ 2292953 w 3750156"/>
              <a:gd name="connsiteY12" fmla="*/ 683868 h 683868"/>
              <a:gd name="connsiteX13" fmla="*/ 1832219 w 3750156"/>
              <a:gd name="connsiteY13" fmla="*/ 683868 h 683868"/>
              <a:gd name="connsiteX14" fmla="*/ 1258981 w 3750156"/>
              <a:gd name="connsiteY14" fmla="*/ 683868 h 683868"/>
              <a:gd name="connsiteX15" fmla="*/ 648241 w 3750156"/>
              <a:gd name="connsiteY15" fmla="*/ 683868 h 683868"/>
              <a:gd name="connsiteX16" fmla="*/ 0 w 3750156"/>
              <a:gd name="connsiteY16" fmla="*/ 683868 h 683868"/>
              <a:gd name="connsiteX17" fmla="*/ 0 w 3750156"/>
              <a:gd name="connsiteY17" fmla="*/ 328257 h 683868"/>
              <a:gd name="connsiteX18" fmla="*/ 0 w 3750156"/>
              <a:gd name="connsiteY18" fmla="*/ 0 h 68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50156" h="683868" fill="none" extrusionOk="0">
                <a:moveTo>
                  <a:pt x="0" y="0"/>
                </a:moveTo>
                <a:cubicBezTo>
                  <a:pt x="147150" y="-17382"/>
                  <a:pt x="267646" y="33551"/>
                  <a:pt x="460733" y="0"/>
                </a:cubicBezTo>
                <a:cubicBezTo>
                  <a:pt x="653820" y="-33551"/>
                  <a:pt x="815890" y="64911"/>
                  <a:pt x="1033972" y="0"/>
                </a:cubicBezTo>
                <a:cubicBezTo>
                  <a:pt x="1252054" y="-64911"/>
                  <a:pt x="1376887" y="27264"/>
                  <a:pt x="1532207" y="0"/>
                </a:cubicBezTo>
                <a:cubicBezTo>
                  <a:pt x="1687527" y="-27264"/>
                  <a:pt x="1822495" y="52271"/>
                  <a:pt x="1992940" y="0"/>
                </a:cubicBezTo>
                <a:cubicBezTo>
                  <a:pt x="2163385" y="-52271"/>
                  <a:pt x="2382165" y="23533"/>
                  <a:pt x="2566178" y="0"/>
                </a:cubicBezTo>
                <a:cubicBezTo>
                  <a:pt x="2750191" y="-23533"/>
                  <a:pt x="2860886" y="37539"/>
                  <a:pt x="3101915" y="0"/>
                </a:cubicBezTo>
                <a:cubicBezTo>
                  <a:pt x="3342944" y="-37539"/>
                  <a:pt x="3573942" y="66820"/>
                  <a:pt x="3750156" y="0"/>
                </a:cubicBezTo>
                <a:cubicBezTo>
                  <a:pt x="3782129" y="146262"/>
                  <a:pt x="3733257" y="188866"/>
                  <a:pt x="3750156" y="355611"/>
                </a:cubicBezTo>
                <a:cubicBezTo>
                  <a:pt x="3767055" y="522356"/>
                  <a:pt x="3724612" y="566724"/>
                  <a:pt x="3750156" y="683868"/>
                </a:cubicBezTo>
                <a:cubicBezTo>
                  <a:pt x="3651330" y="737361"/>
                  <a:pt x="3393350" y="641587"/>
                  <a:pt x="3289423" y="683868"/>
                </a:cubicBezTo>
                <a:cubicBezTo>
                  <a:pt x="3185496" y="726149"/>
                  <a:pt x="3063561" y="676050"/>
                  <a:pt x="2866191" y="683868"/>
                </a:cubicBezTo>
                <a:cubicBezTo>
                  <a:pt x="2668821" y="691686"/>
                  <a:pt x="2409994" y="632514"/>
                  <a:pt x="2292953" y="683868"/>
                </a:cubicBezTo>
                <a:cubicBezTo>
                  <a:pt x="2175912" y="735222"/>
                  <a:pt x="2047465" y="673367"/>
                  <a:pt x="1832219" y="683868"/>
                </a:cubicBezTo>
                <a:cubicBezTo>
                  <a:pt x="1616973" y="694369"/>
                  <a:pt x="1419662" y="630854"/>
                  <a:pt x="1258981" y="683868"/>
                </a:cubicBezTo>
                <a:cubicBezTo>
                  <a:pt x="1098300" y="736882"/>
                  <a:pt x="904579" y="658056"/>
                  <a:pt x="648241" y="683868"/>
                </a:cubicBezTo>
                <a:cubicBezTo>
                  <a:pt x="391903" y="709680"/>
                  <a:pt x="281935" y="622639"/>
                  <a:pt x="0" y="683868"/>
                </a:cubicBezTo>
                <a:cubicBezTo>
                  <a:pt x="-26269" y="583664"/>
                  <a:pt x="33691" y="501670"/>
                  <a:pt x="0" y="328257"/>
                </a:cubicBezTo>
                <a:cubicBezTo>
                  <a:pt x="-33691" y="154844"/>
                  <a:pt x="36158" y="123641"/>
                  <a:pt x="0" y="0"/>
                </a:cubicBezTo>
                <a:close/>
              </a:path>
              <a:path w="3750156" h="683868" stroke="0" extrusionOk="0">
                <a:moveTo>
                  <a:pt x="0" y="0"/>
                </a:moveTo>
                <a:cubicBezTo>
                  <a:pt x="209682" y="-51728"/>
                  <a:pt x="267199" y="20846"/>
                  <a:pt x="498235" y="0"/>
                </a:cubicBezTo>
                <a:cubicBezTo>
                  <a:pt x="729271" y="-20846"/>
                  <a:pt x="771539" y="35632"/>
                  <a:pt x="921467" y="0"/>
                </a:cubicBezTo>
                <a:cubicBezTo>
                  <a:pt x="1071395" y="-35632"/>
                  <a:pt x="1297295" y="3339"/>
                  <a:pt x="1532207" y="0"/>
                </a:cubicBezTo>
                <a:cubicBezTo>
                  <a:pt x="1767119" y="-3339"/>
                  <a:pt x="1790568" y="47513"/>
                  <a:pt x="2030442" y="0"/>
                </a:cubicBezTo>
                <a:cubicBezTo>
                  <a:pt x="2270316" y="-47513"/>
                  <a:pt x="2318320" y="45240"/>
                  <a:pt x="2528677" y="0"/>
                </a:cubicBezTo>
                <a:cubicBezTo>
                  <a:pt x="2739034" y="-45240"/>
                  <a:pt x="2839945" y="38868"/>
                  <a:pt x="3139416" y="0"/>
                </a:cubicBezTo>
                <a:cubicBezTo>
                  <a:pt x="3438887" y="-38868"/>
                  <a:pt x="3594068" y="45603"/>
                  <a:pt x="3750156" y="0"/>
                </a:cubicBezTo>
                <a:cubicBezTo>
                  <a:pt x="3768407" y="164893"/>
                  <a:pt x="3737720" y="242136"/>
                  <a:pt x="3750156" y="355611"/>
                </a:cubicBezTo>
                <a:cubicBezTo>
                  <a:pt x="3762592" y="469086"/>
                  <a:pt x="3717959" y="583016"/>
                  <a:pt x="3750156" y="683868"/>
                </a:cubicBezTo>
                <a:cubicBezTo>
                  <a:pt x="3537134" y="718247"/>
                  <a:pt x="3453030" y="632937"/>
                  <a:pt x="3289423" y="683868"/>
                </a:cubicBezTo>
                <a:cubicBezTo>
                  <a:pt x="3125816" y="734799"/>
                  <a:pt x="2993005" y="681384"/>
                  <a:pt x="2753686" y="683868"/>
                </a:cubicBezTo>
                <a:cubicBezTo>
                  <a:pt x="2514367" y="686352"/>
                  <a:pt x="2446043" y="633805"/>
                  <a:pt x="2255451" y="683868"/>
                </a:cubicBezTo>
                <a:cubicBezTo>
                  <a:pt x="2064859" y="733931"/>
                  <a:pt x="1775920" y="662404"/>
                  <a:pt x="1644711" y="683868"/>
                </a:cubicBezTo>
                <a:cubicBezTo>
                  <a:pt x="1513502" y="705332"/>
                  <a:pt x="1239113" y="613206"/>
                  <a:pt x="1033972" y="683868"/>
                </a:cubicBezTo>
                <a:cubicBezTo>
                  <a:pt x="828831" y="754530"/>
                  <a:pt x="788712" y="648403"/>
                  <a:pt x="573238" y="683868"/>
                </a:cubicBezTo>
                <a:cubicBezTo>
                  <a:pt x="357764" y="719333"/>
                  <a:pt x="259845" y="643698"/>
                  <a:pt x="0" y="683868"/>
                </a:cubicBezTo>
                <a:cubicBezTo>
                  <a:pt x="-36734" y="533754"/>
                  <a:pt x="18448" y="461661"/>
                  <a:pt x="0" y="328257"/>
                </a:cubicBezTo>
                <a:cubicBezTo>
                  <a:pt x="-18448" y="194853"/>
                  <a:pt x="10043" y="143722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144000" tIns="144000" rIns="324000" bIns="45700" anchor="t" anchorCtr="0">
            <a:normAutofit lnSpcReduction="10000"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檢視資料敘述中的觀點</a:t>
            </a:r>
          </a:p>
        </p:txBody>
      </p:sp>
      <p:sp>
        <p:nvSpPr>
          <p:cNvPr id="16" name="Google Shape;96;p2">
            <a:extLst>
              <a:ext uri="{FF2B5EF4-FFF2-40B4-BE49-F238E27FC236}">
                <a16:creationId xmlns:a16="http://schemas.microsoft.com/office/drawing/2014/main" id="{D61BE142-FEAA-385C-DDAB-A9AD3DBAFA3B}"/>
              </a:ext>
            </a:extLst>
          </p:cNvPr>
          <p:cNvSpPr/>
          <p:nvPr/>
        </p:nvSpPr>
        <p:spPr>
          <a:xfrm>
            <a:off x="5721927" y="5660988"/>
            <a:ext cx="3255818" cy="674603"/>
          </a:xfrm>
          <a:prstGeom prst="wedgeRoundRectCallout">
            <a:avLst>
              <a:gd name="adj1" fmla="val -64854"/>
              <a:gd name="adj2" fmla="val -78612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16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可以分析的資料在哪裡？</a:t>
            </a:r>
          </a:p>
        </p:txBody>
      </p:sp>
    </p:spTree>
    <p:extLst>
      <p:ext uri="{BB962C8B-B14F-4D97-AF65-F5344CB8AC3E}">
        <p14:creationId xmlns:p14="http://schemas.microsoft.com/office/powerpoint/2010/main" val="34968112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>
          <a:extLst>
            <a:ext uri="{FF2B5EF4-FFF2-40B4-BE49-F238E27FC236}">
              <a16:creationId xmlns:a16="http://schemas.microsoft.com/office/drawing/2014/main" id="{6BDA09CE-282F-531E-F6CA-6DACFFB84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螢幕擷取畫面, 網站, 網頁 的圖片&#10;&#10;AI 產生的內容可能不正確。">
            <a:extLst>
              <a:ext uri="{FF2B5EF4-FFF2-40B4-BE49-F238E27FC236}">
                <a16:creationId xmlns:a16="http://schemas.microsoft.com/office/drawing/2014/main" id="{1EDD3981-CAB2-3A9F-CE82-8690C63B2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356" y="1885743"/>
            <a:ext cx="7772400" cy="4319001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AA0D8797-5103-A3CF-3C7F-7FFCAB73DED8}"/>
              </a:ext>
            </a:extLst>
          </p:cNvPr>
          <p:cNvSpPr txBox="1">
            <a:spLocks/>
          </p:cNvSpPr>
          <p:nvPr/>
        </p:nvSpPr>
        <p:spPr>
          <a:xfrm>
            <a:off x="3688081" y="903196"/>
            <a:ext cx="4070464" cy="848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臺灣史數位資源整合入口網</a:t>
            </a:r>
            <a:endParaRPr lang="zh-TW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Google Shape;102;p3">
            <a:extLst>
              <a:ext uri="{FF2B5EF4-FFF2-40B4-BE49-F238E27FC236}">
                <a16:creationId xmlns:a16="http://schemas.microsoft.com/office/drawing/2014/main" id="{E6D91B33-F4AE-AC88-9A07-98DBCF591038}"/>
              </a:ext>
            </a:extLst>
          </p:cNvPr>
          <p:cNvSpPr txBox="1">
            <a:spLocks/>
          </p:cNvSpPr>
          <p:nvPr/>
        </p:nvSpPr>
        <p:spPr>
          <a:xfrm>
            <a:off x="392400" y="1793553"/>
            <a:ext cx="2707222" cy="1322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認識臺灣史數位資源整合入口網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272F129-62A1-8236-4A7B-BCF79236714B}"/>
              </a:ext>
            </a:extLst>
          </p:cNvPr>
          <p:cNvSpPr/>
          <p:nvPr/>
        </p:nvSpPr>
        <p:spPr>
          <a:xfrm>
            <a:off x="6754546" y="2362755"/>
            <a:ext cx="580678" cy="2825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13240321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>
          <a:extLst>
            <a:ext uri="{FF2B5EF4-FFF2-40B4-BE49-F238E27FC236}">
              <a16:creationId xmlns:a16="http://schemas.microsoft.com/office/drawing/2014/main" id="{48A8C171-1CB3-E717-9DAF-66C51613F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文字, 螢幕擷取畫面, 房子 的圖片&#10;&#10;AI 產生的內容可能不正確。">
            <a:extLst>
              <a:ext uri="{FF2B5EF4-FFF2-40B4-BE49-F238E27FC236}">
                <a16:creationId xmlns:a16="http://schemas.microsoft.com/office/drawing/2014/main" id="{1C1E38E6-CE2C-3204-0E47-F82910009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4361" y="1857841"/>
            <a:ext cx="7772400" cy="4309004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71D7722B-7CAB-8207-2DB8-CE4FB286178F}"/>
              </a:ext>
            </a:extLst>
          </p:cNvPr>
          <p:cNvSpPr txBox="1">
            <a:spLocks/>
          </p:cNvSpPr>
          <p:nvPr/>
        </p:nvSpPr>
        <p:spPr>
          <a:xfrm>
            <a:off x="3688081" y="903196"/>
            <a:ext cx="4070464" cy="848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國家文化記憶庫</a:t>
            </a:r>
            <a:endParaRPr lang="zh-TW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Google Shape;102;p3">
            <a:extLst>
              <a:ext uri="{FF2B5EF4-FFF2-40B4-BE49-F238E27FC236}">
                <a16:creationId xmlns:a16="http://schemas.microsoft.com/office/drawing/2014/main" id="{3738B188-E54B-EC2B-6043-BA9C38FE7280}"/>
              </a:ext>
            </a:extLst>
          </p:cNvPr>
          <p:cNvSpPr txBox="1">
            <a:spLocks/>
          </p:cNvSpPr>
          <p:nvPr/>
        </p:nvSpPr>
        <p:spPr>
          <a:xfrm>
            <a:off x="392400" y="1793553"/>
            <a:ext cx="2707222" cy="1322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認識國家文化記憶庫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672DEF-5272-ABC7-F133-FD340A9D5105}"/>
              </a:ext>
            </a:extLst>
          </p:cNvPr>
          <p:cNvSpPr/>
          <p:nvPr/>
        </p:nvSpPr>
        <p:spPr>
          <a:xfrm>
            <a:off x="6095999" y="4866969"/>
            <a:ext cx="3077497" cy="3877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67102995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7FEBA-E6C8-8596-D9B9-8B0A959F8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79CC4C84-A5C9-AF1F-646C-846459758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2846" y="2064611"/>
            <a:ext cx="7387832" cy="2521951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360C85D2-6BB0-7713-13C2-D540E3303E82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第三步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:a16="http://schemas.microsoft.com/office/drawing/2014/main" id="{FF9EACF5-32C1-41B5-8245-A62848BC73CD}"/>
              </a:ext>
            </a:extLst>
          </p:cNvPr>
          <p:cNvSpPr txBox="1">
            <a:spLocks/>
          </p:cNvSpPr>
          <p:nvPr/>
        </p:nvSpPr>
        <p:spPr>
          <a:xfrm>
            <a:off x="598800" y="2669877"/>
            <a:ext cx="2352057" cy="101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利用資料庫佐證文章觀點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8D1D29CF-11B8-9ACC-A14D-354BD86862BC}"/>
              </a:ext>
            </a:extLst>
          </p:cNvPr>
          <p:cNvSpPr txBox="1">
            <a:spLocks/>
          </p:cNvSpPr>
          <p:nvPr/>
        </p:nvSpPr>
        <p:spPr>
          <a:xfrm>
            <a:off x="3753250" y="97695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sym typeface="Microsoft JhengHei"/>
              </a:rPr>
              <a:t>國家文化記憶庫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13" name="Picture 6" descr="美寧工廠">
            <a:extLst>
              <a:ext uri="{FF2B5EF4-FFF2-40B4-BE49-F238E27FC236}">
                <a16:creationId xmlns:a16="http://schemas.microsoft.com/office/drawing/2014/main" id="{F0AB14AB-664F-80EC-AF54-EDD1AFC64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846" y="4103079"/>
            <a:ext cx="3073405" cy="2083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圖片 13">
            <a:hlinkClick r:id="rId4"/>
            <a:extLst>
              <a:ext uri="{FF2B5EF4-FFF2-40B4-BE49-F238E27FC236}">
                <a16:creationId xmlns:a16="http://schemas.microsoft.com/office/drawing/2014/main" id="{77DF2D0D-EDC5-257C-1429-1CCD950E98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6765" y="4141206"/>
            <a:ext cx="3732524" cy="2045163"/>
          </a:xfrm>
          <a:prstGeom prst="rect">
            <a:avLst/>
          </a:prstGeom>
        </p:spPr>
      </p:pic>
      <p:sp>
        <p:nvSpPr>
          <p:cNvPr id="4" name="Google Shape;96;p2">
            <a:extLst>
              <a:ext uri="{FF2B5EF4-FFF2-40B4-BE49-F238E27FC236}">
                <a16:creationId xmlns:a16="http://schemas.microsoft.com/office/drawing/2014/main" id="{826CAD52-00E2-1BC6-B2E7-7FA1FDE38DE1}"/>
              </a:ext>
            </a:extLst>
          </p:cNvPr>
          <p:cNvSpPr/>
          <p:nvPr/>
        </p:nvSpPr>
        <p:spPr>
          <a:xfrm>
            <a:off x="7586390" y="3429000"/>
            <a:ext cx="4006810" cy="861888"/>
          </a:xfrm>
          <a:prstGeom prst="wedgeRoundRectCallout">
            <a:avLst>
              <a:gd name="adj1" fmla="val 312"/>
              <a:gd name="adj2" fmla="val -89928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利用資料庫佐證文章作者的觀點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E727382-919C-A816-7453-37A68E92086B}"/>
              </a:ext>
            </a:extLst>
          </p:cNvPr>
          <p:cNvSpPr/>
          <p:nvPr/>
        </p:nvSpPr>
        <p:spPr>
          <a:xfrm>
            <a:off x="6087799" y="2811794"/>
            <a:ext cx="3281832" cy="3670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5691C2E-6258-54F0-6622-2AAE33A6792B}"/>
              </a:ext>
            </a:extLst>
          </p:cNvPr>
          <p:cNvSpPr/>
          <p:nvPr/>
        </p:nvSpPr>
        <p:spPr>
          <a:xfrm>
            <a:off x="8774383" y="4970748"/>
            <a:ext cx="580678" cy="2825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Google Shape;96;p2">
            <a:extLst>
              <a:ext uri="{FF2B5EF4-FFF2-40B4-BE49-F238E27FC236}">
                <a16:creationId xmlns:a16="http://schemas.microsoft.com/office/drawing/2014/main" id="{B953C016-A5DB-C0FD-9AE3-7276BFF7288B}"/>
              </a:ext>
            </a:extLst>
          </p:cNvPr>
          <p:cNvSpPr/>
          <p:nvPr/>
        </p:nvSpPr>
        <p:spPr>
          <a:xfrm>
            <a:off x="9589795" y="5324481"/>
            <a:ext cx="1487299" cy="861888"/>
          </a:xfrm>
          <a:prstGeom prst="wedgeRoundRectCallout">
            <a:avLst>
              <a:gd name="adj1" fmla="val -54781"/>
              <a:gd name="adj2" fmla="val -73394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下載檔案</a:t>
            </a:r>
          </a:p>
        </p:txBody>
      </p:sp>
    </p:spTree>
    <p:extLst>
      <p:ext uri="{BB962C8B-B14F-4D97-AF65-F5344CB8AC3E}">
        <p14:creationId xmlns:p14="http://schemas.microsoft.com/office/powerpoint/2010/main" val="42826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274DD-5F2E-94F1-E266-8893FA933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B069DF39-3B56-1B3B-4F74-D62D1164C2EA}"/>
              </a:ext>
            </a:extLst>
          </p:cNvPr>
          <p:cNvSpPr txBox="1"/>
          <p:nvPr/>
        </p:nvSpPr>
        <p:spPr>
          <a:xfrm>
            <a:off x="3566301" y="1811014"/>
            <a:ext cx="5249778" cy="1717725"/>
          </a:xfrm>
          <a:custGeom>
            <a:avLst/>
            <a:gdLst>
              <a:gd name="connsiteX0" fmla="*/ 0 w 5249778"/>
              <a:gd name="connsiteY0" fmla="*/ 0 h 1717725"/>
              <a:gd name="connsiteX1" fmla="*/ 530811 w 5249778"/>
              <a:gd name="connsiteY1" fmla="*/ 0 h 1717725"/>
              <a:gd name="connsiteX2" fmla="*/ 956626 w 5249778"/>
              <a:gd name="connsiteY2" fmla="*/ 0 h 1717725"/>
              <a:gd name="connsiteX3" fmla="*/ 1644930 w 5249778"/>
              <a:gd name="connsiteY3" fmla="*/ 0 h 1717725"/>
              <a:gd name="connsiteX4" fmla="*/ 2175741 w 5249778"/>
              <a:gd name="connsiteY4" fmla="*/ 0 h 1717725"/>
              <a:gd name="connsiteX5" fmla="*/ 2706552 w 5249778"/>
              <a:gd name="connsiteY5" fmla="*/ 0 h 1717725"/>
              <a:gd name="connsiteX6" fmla="*/ 3394856 w 5249778"/>
              <a:gd name="connsiteY6" fmla="*/ 0 h 1717725"/>
              <a:gd name="connsiteX7" fmla="*/ 3873170 w 5249778"/>
              <a:gd name="connsiteY7" fmla="*/ 0 h 1717725"/>
              <a:gd name="connsiteX8" fmla="*/ 4561474 w 5249778"/>
              <a:gd name="connsiteY8" fmla="*/ 0 h 1717725"/>
              <a:gd name="connsiteX9" fmla="*/ 5249778 w 5249778"/>
              <a:gd name="connsiteY9" fmla="*/ 0 h 1717725"/>
              <a:gd name="connsiteX10" fmla="*/ 5249778 w 5249778"/>
              <a:gd name="connsiteY10" fmla="*/ 572575 h 1717725"/>
              <a:gd name="connsiteX11" fmla="*/ 5249778 w 5249778"/>
              <a:gd name="connsiteY11" fmla="*/ 1145150 h 1717725"/>
              <a:gd name="connsiteX12" fmla="*/ 5249778 w 5249778"/>
              <a:gd name="connsiteY12" fmla="*/ 1717725 h 1717725"/>
              <a:gd name="connsiteX13" fmla="*/ 4823963 w 5249778"/>
              <a:gd name="connsiteY13" fmla="*/ 1717725 h 1717725"/>
              <a:gd name="connsiteX14" fmla="*/ 4135658 w 5249778"/>
              <a:gd name="connsiteY14" fmla="*/ 1717725 h 1717725"/>
              <a:gd name="connsiteX15" fmla="*/ 3657345 w 5249778"/>
              <a:gd name="connsiteY15" fmla="*/ 1717725 h 1717725"/>
              <a:gd name="connsiteX16" fmla="*/ 3074037 w 5249778"/>
              <a:gd name="connsiteY16" fmla="*/ 1717725 h 1717725"/>
              <a:gd name="connsiteX17" fmla="*/ 2385732 w 5249778"/>
              <a:gd name="connsiteY17" fmla="*/ 1717725 h 1717725"/>
              <a:gd name="connsiteX18" fmla="*/ 1802424 w 5249778"/>
              <a:gd name="connsiteY18" fmla="*/ 1717725 h 1717725"/>
              <a:gd name="connsiteX19" fmla="*/ 1376608 w 5249778"/>
              <a:gd name="connsiteY19" fmla="*/ 1717725 h 1717725"/>
              <a:gd name="connsiteX20" fmla="*/ 898295 w 5249778"/>
              <a:gd name="connsiteY20" fmla="*/ 1717725 h 1717725"/>
              <a:gd name="connsiteX21" fmla="*/ 0 w 5249778"/>
              <a:gd name="connsiteY21" fmla="*/ 1717725 h 1717725"/>
              <a:gd name="connsiteX22" fmla="*/ 0 w 5249778"/>
              <a:gd name="connsiteY22" fmla="*/ 1145150 h 1717725"/>
              <a:gd name="connsiteX23" fmla="*/ 0 w 5249778"/>
              <a:gd name="connsiteY23" fmla="*/ 572575 h 1717725"/>
              <a:gd name="connsiteX24" fmla="*/ 0 w 5249778"/>
              <a:gd name="connsiteY24" fmla="*/ 0 h 171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49778" h="1717725" extrusionOk="0">
                <a:moveTo>
                  <a:pt x="0" y="0"/>
                </a:moveTo>
                <a:cubicBezTo>
                  <a:pt x="175717" y="-55189"/>
                  <a:pt x="370841" y="57811"/>
                  <a:pt x="530811" y="0"/>
                </a:cubicBezTo>
                <a:cubicBezTo>
                  <a:pt x="690781" y="-57811"/>
                  <a:pt x="816014" y="30967"/>
                  <a:pt x="956626" y="0"/>
                </a:cubicBezTo>
                <a:cubicBezTo>
                  <a:pt x="1097239" y="-30967"/>
                  <a:pt x="1495992" y="79900"/>
                  <a:pt x="1644930" y="0"/>
                </a:cubicBezTo>
                <a:cubicBezTo>
                  <a:pt x="1793868" y="-79900"/>
                  <a:pt x="2005972" y="52361"/>
                  <a:pt x="2175741" y="0"/>
                </a:cubicBezTo>
                <a:cubicBezTo>
                  <a:pt x="2345510" y="-52361"/>
                  <a:pt x="2584971" y="26297"/>
                  <a:pt x="2706552" y="0"/>
                </a:cubicBezTo>
                <a:cubicBezTo>
                  <a:pt x="2828133" y="-26297"/>
                  <a:pt x="3201349" y="5554"/>
                  <a:pt x="3394856" y="0"/>
                </a:cubicBezTo>
                <a:cubicBezTo>
                  <a:pt x="3588363" y="-5554"/>
                  <a:pt x="3667034" y="13307"/>
                  <a:pt x="3873170" y="0"/>
                </a:cubicBezTo>
                <a:cubicBezTo>
                  <a:pt x="4079306" y="-13307"/>
                  <a:pt x="4280954" y="27219"/>
                  <a:pt x="4561474" y="0"/>
                </a:cubicBezTo>
                <a:cubicBezTo>
                  <a:pt x="4841994" y="-27219"/>
                  <a:pt x="5095857" y="79097"/>
                  <a:pt x="5249778" y="0"/>
                </a:cubicBezTo>
                <a:cubicBezTo>
                  <a:pt x="5310053" y="263903"/>
                  <a:pt x="5224395" y="366442"/>
                  <a:pt x="5249778" y="572575"/>
                </a:cubicBezTo>
                <a:cubicBezTo>
                  <a:pt x="5275161" y="778708"/>
                  <a:pt x="5220834" y="1006390"/>
                  <a:pt x="5249778" y="1145150"/>
                </a:cubicBezTo>
                <a:cubicBezTo>
                  <a:pt x="5278722" y="1283911"/>
                  <a:pt x="5226769" y="1511796"/>
                  <a:pt x="5249778" y="1717725"/>
                </a:cubicBezTo>
                <a:cubicBezTo>
                  <a:pt x="5046531" y="1732444"/>
                  <a:pt x="4952814" y="1697002"/>
                  <a:pt x="4823963" y="1717725"/>
                </a:cubicBezTo>
                <a:cubicBezTo>
                  <a:pt x="4695112" y="1738448"/>
                  <a:pt x="4452999" y="1679139"/>
                  <a:pt x="4135658" y="1717725"/>
                </a:cubicBezTo>
                <a:cubicBezTo>
                  <a:pt x="3818317" y="1756311"/>
                  <a:pt x="3828403" y="1668159"/>
                  <a:pt x="3657345" y="1717725"/>
                </a:cubicBezTo>
                <a:cubicBezTo>
                  <a:pt x="3486287" y="1767291"/>
                  <a:pt x="3325796" y="1713758"/>
                  <a:pt x="3074037" y="1717725"/>
                </a:cubicBezTo>
                <a:cubicBezTo>
                  <a:pt x="2822278" y="1721692"/>
                  <a:pt x="2589632" y="1664864"/>
                  <a:pt x="2385732" y="1717725"/>
                </a:cubicBezTo>
                <a:cubicBezTo>
                  <a:pt x="2181832" y="1770586"/>
                  <a:pt x="1941562" y="1674743"/>
                  <a:pt x="1802424" y="1717725"/>
                </a:cubicBezTo>
                <a:cubicBezTo>
                  <a:pt x="1663286" y="1760707"/>
                  <a:pt x="1556533" y="1675315"/>
                  <a:pt x="1376608" y="1717725"/>
                </a:cubicBezTo>
                <a:cubicBezTo>
                  <a:pt x="1196683" y="1760135"/>
                  <a:pt x="1072953" y="1690563"/>
                  <a:pt x="898295" y="1717725"/>
                </a:cubicBezTo>
                <a:cubicBezTo>
                  <a:pt x="723637" y="1744887"/>
                  <a:pt x="189366" y="1692443"/>
                  <a:pt x="0" y="1717725"/>
                </a:cubicBezTo>
                <a:cubicBezTo>
                  <a:pt x="-11839" y="1525807"/>
                  <a:pt x="60382" y="1418059"/>
                  <a:pt x="0" y="1145150"/>
                </a:cubicBezTo>
                <a:cubicBezTo>
                  <a:pt x="-60382" y="872241"/>
                  <a:pt x="42919" y="723639"/>
                  <a:pt x="0" y="572575"/>
                </a:cubicBezTo>
                <a:cubicBezTo>
                  <a:pt x="-42919" y="421512"/>
                  <a:pt x="65475" y="22746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小組課堂報告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請小組回憶小時候曾聽過哪些「性別刻板印象」並提出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F27918BA-14E7-8BB5-B3CF-9E03013D8EF5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第四步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:a16="http://schemas.microsoft.com/office/drawing/2014/main" id="{6436A598-1686-1C2F-BE62-D0E0A56D5A7F}"/>
              </a:ext>
            </a:extLst>
          </p:cNvPr>
          <p:cNvSpPr txBox="1">
            <a:spLocks/>
          </p:cNvSpPr>
          <p:nvPr/>
        </p:nvSpPr>
        <p:spPr>
          <a:xfrm>
            <a:off x="563175" y="2669877"/>
            <a:ext cx="2548161" cy="101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運用所學、探討分析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29B2B50C-9A3A-0DB0-B560-45E748040ADC}"/>
              </a:ext>
            </a:extLst>
          </p:cNvPr>
          <p:cNvSpPr txBox="1">
            <a:spLocks/>
          </p:cNvSpPr>
          <p:nvPr/>
        </p:nvSpPr>
        <p:spPr>
          <a:xfrm>
            <a:off x="3753250" y="97695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sym typeface="Microsoft JhengHei"/>
              </a:rPr>
              <a:t>學習單三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Google Shape;96;p2">
            <a:extLst>
              <a:ext uri="{FF2B5EF4-FFF2-40B4-BE49-F238E27FC236}">
                <a16:creationId xmlns:a16="http://schemas.microsoft.com/office/drawing/2014/main" id="{0B0048D0-AAD8-9FE2-6967-D15E9A5B4EF7}"/>
              </a:ext>
            </a:extLst>
          </p:cNvPr>
          <p:cNvSpPr/>
          <p:nvPr/>
        </p:nvSpPr>
        <p:spPr>
          <a:xfrm>
            <a:off x="4033498" y="3959683"/>
            <a:ext cx="2487411" cy="861888"/>
          </a:xfrm>
          <a:prstGeom prst="wedgeRoundRectCallout">
            <a:avLst>
              <a:gd name="adj1" fmla="val 68524"/>
              <a:gd name="adj2" fmla="val -435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女生就該選文組</a:t>
            </a:r>
          </a:p>
        </p:txBody>
      </p:sp>
      <p:sp>
        <p:nvSpPr>
          <p:cNvPr id="17" name="Google Shape;96;p2">
            <a:extLst>
              <a:ext uri="{FF2B5EF4-FFF2-40B4-BE49-F238E27FC236}">
                <a16:creationId xmlns:a16="http://schemas.microsoft.com/office/drawing/2014/main" id="{FFB7A07B-F3D1-D5D4-0F17-AF9CF016836F}"/>
              </a:ext>
            </a:extLst>
          </p:cNvPr>
          <p:cNvSpPr/>
          <p:nvPr/>
        </p:nvSpPr>
        <p:spPr>
          <a:xfrm>
            <a:off x="4344282" y="5030249"/>
            <a:ext cx="2487411" cy="861888"/>
          </a:xfrm>
          <a:prstGeom prst="wedgeRoundRectCallout">
            <a:avLst>
              <a:gd name="adj1" fmla="val 64513"/>
              <a:gd name="adj2" fmla="val -35694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男生不能穿粉紅色</a:t>
            </a:r>
          </a:p>
        </p:txBody>
      </p:sp>
      <p:sp>
        <p:nvSpPr>
          <p:cNvPr id="7" name="Google Shape;96;p2">
            <a:extLst>
              <a:ext uri="{FF2B5EF4-FFF2-40B4-BE49-F238E27FC236}">
                <a16:creationId xmlns:a16="http://schemas.microsoft.com/office/drawing/2014/main" id="{4452D12D-3ABD-56C5-F451-07912E09DF50}"/>
              </a:ext>
            </a:extLst>
          </p:cNvPr>
          <p:cNvSpPr/>
          <p:nvPr/>
        </p:nvSpPr>
        <p:spPr>
          <a:xfrm>
            <a:off x="8621963" y="2293050"/>
            <a:ext cx="3051667" cy="861888"/>
          </a:xfrm>
          <a:prstGeom prst="wedgeRoundRectCallout">
            <a:avLst>
              <a:gd name="adj1" fmla="val 3324"/>
              <a:gd name="adj2" fmla="val 87967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女生懷孕嫁人就退出比賽</a:t>
            </a:r>
          </a:p>
        </p:txBody>
      </p:sp>
      <p:pic>
        <p:nvPicPr>
          <p:cNvPr id="11" name="圖片 10" descr="一張含有 藝術, 卡通 的圖片&#10;&#10;AI 產生的內容可能不正確。">
            <a:extLst>
              <a:ext uri="{FF2B5EF4-FFF2-40B4-BE49-F238E27FC236}">
                <a16:creationId xmlns:a16="http://schemas.microsoft.com/office/drawing/2014/main" id="{EEA52065-F3EA-DEB0-B0C0-6AEBC253F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477" y="3305135"/>
            <a:ext cx="3721100" cy="303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6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705C87FC-239D-5A99-EB07-4914E6477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4CF9806C-A627-3DAD-45AD-6BD34ED98706}"/>
              </a:ext>
            </a:extLst>
          </p:cNvPr>
          <p:cNvSpPr txBox="1"/>
          <p:nvPr/>
        </p:nvSpPr>
        <p:spPr>
          <a:xfrm>
            <a:off x="1533442" y="2443145"/>
            <a:ext cx="2124158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進行實作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5E06D8F2-731E-4215-CC53-DE6480ADCBD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學習單三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Google Shape;138;p7">
            <a:extLst>
              <a:ext uri="{FF2B5EF4-FFF2-40B4-BE49-F238E27FC236}">
                <a16:creationId xmlns:a16="http://schemas.microsoft.com/office/drawing/2014/main" id="{0ADAF9F9-B2BC-5522-8968-33768DEABB44}"/>
              </a:ext>
            </a:extLst>
          </p:cNvPr>
          <p:cNvSpPr txBox="1"/>
          <p:nvPr/>
        </p:nvSpPr>
        <p:spPr>
          <a:xfrm>
            <a:off x="1233961" y="3214839"/>
            <a:ext cx="5839044" cy="2202287"/>
          </a:xfrm>
          <a:custGeom>
            <a:avLst/>
            <a:gdLst>
              <a:gd name="connsiteX0" fmla="*/ 0 w 5839044"/>
              <a:gd name="connsiteY0" fmla="*/ 0 h 2202287"/>
              <a:gd name="connsiteX1" fmla="*/ 525514 w 5839044"/>
              <a:gd name="connsiteY1" fmla="*/ 0 h 2202287"/>
              <a:gd name="connsiteX2" fmla="*/ 934247 w 5839044"/>
              <a:gd name="connsiteY2" fmla="*/ 0 h 2202287"/>
              <a:gd name="connsiteX3" fmla="*/ 1634932 w 5839044"/>
              <a:gd name="connsiteY3" fmla="*/ 0 h 2202287"/>
              <a:gd name="connsiteX4" fmla="*/ 2160446 w 5839044"/>
              <a:gd name="connsiteY4" fmla="*/ 0 h 2202287"/>
              <a:gd name="connsiteX5" fmla="*/ 2685960 w 5839044"/>
              <a:gd name="connsiteY5" fmla="*/ 0 h 2202287"/>
              <a:gd name="connsiteX6" fmla="*/ 3386646 w 5839044"/>
              <a:gd name="connsiteY6" fmla="*/ 0 h 2202287"/>
              <a:gd name="connsiteX7" fmla="*/ 3853769 w 5839044"/>
              <a:gd name="connsiteY7" fmla="*/ 0 h 2202287"/>
              <a:gd name="connsiteX8" fmla="*/ 4554454 w 5839044"/>
              <a:gd name="connsiteY8" fmla="*/ 0 h 2202287"/>
              <a:gd name="connsiteX9" fmla="*/ 5255140 w 5839044"/>
              <a:gd name="connsiteY9" fmla="*/ 0 h 2202287"/>
              <a:gd name="connsiteX10" fmla="*/ 5839044 w 5839044"/>
              <a:gd name="connsiteY10" fmla="*/ 0 h 2202287"/>
              <a:gd name="connsiteX11" fmla="*/ 5839044 w 5839044"/>
              <a:gd name="connsiteY11" fmla="*/ 594617 h 2202287"/>
              <a:gd name="connsiteX12" fmla="*/ 5839044 w 5839044"/>
              <a:gd name="connsiteY12" fmla="*/ 1167212 h 2202287"/>
              <a:gd name="connsiteX13" fmla="*/ 5839044 w 5839044"/>
              <a:gd name="connsiteY13" fmla="*/ 1651715 h 2202287"/>
              <a:gd name="connsiteX14" fmla="*/ 5839044 w 5839044"/>
              <a:gd name="connsiteY14" fmla="*/ 2202287 h 2202287"/>
              <a:gd name="connsiteX15" fmla="*/ 5255140 w 5839044"/>
              <a:gd name="connsiteY15" fmla="*/ 2202287 h 2202287"/>
              <a:gd name="connsiteX16" fmla="*/ 4671235 w 5839044"/>
              <a:gd name="connsiteY16" fmla="*/ 2202287 h 2202287"/>
              <a:gd name="connsiteX17" fmla="*/ 3970550 w 5839044"/>
              <a:gd name="connsiteY17" fmla="*/ 2202287 h 2202287"/>
              <a:gd name="connsiteX18" fmla="*/ 3386646 w 5839044"/>
              <a:gd name="connsiteY18" fmla="*/ 2202287 h 2202287"/>
              <a:gd name="connsiteX19" fmla="*/ 2977912 w 5839044"/>
              <a:gd name="connsiteY19" fmla="*/ 2202287 h 2202287"/>
              <a:gd name="connsiteX20" fmla="*/ 2510789 w 5839044"/>
              <a:gd name="connsiteY20" fmla="*/ 2202287 h 2202287"/>
              <a:gd name="connsiteX21" fmla="*/ 1810104 w 5839044"/>
              <a:gd name="connsiteY21" fmla="*/ 2202287 h 2202287"/>
              <a:gd name="connsiteX22" fmla="*/ 1226199 w 5839044"/>
              <a:gd name="connsiteY22" fmla="*/ 2202287 h 2202287"/>
              <a:gd name="connsiteX23" fmla="*/ 759076 w 5839044"/>
              <a:gd name="connsiteY23" fmla="*/ 2202287 h 2202287"/>
              <a:gd name="connsiteX24" fmla="*/ 0 w 5839044"/>
              <a:gd name="connsiteY24" fmla="*/ 2202287 h 2202287"/>
              <a:gd name="connsiteX25" fmla="*/ 0 w 5839044"/>
              <a:gd name="connsiteY25" fmla="*/ 1717784 h 2202287"/>
              <a:gd name="connsiteX26" fmla="*/ 0 w 5839044"/>
              <a:gd name="connsiteY26" fmla="*/ 1233281 h 2202287"/>
              <a:gd name="connsiteX27" fmla="*/ 0 w 5839044"/>
              <a:gd name="connsiteY27" fmla="*/ 660686 h 2202287"/>
              <a:gd name="connsiteX28" fmla="*/ 0 w 5839044"/>
              <a:gd name="connsiteY28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39044" h="2202287" extrusionOk="0">
                <a:moveTo>
                  <a:pt x="0" y="0"/>
                </a:moveTo>
                <a:cubicBezTo>
                  <a:pt x="170495" y="-53332"/>
                  <a:pt x="278141" y="58121"/>
                  <a:pt x="525514" y="0"/>
                </a:cubicBezTo>
                <a:cubicBezTo>
                  <a:pt x="772887" y="-58121"/>
                  <a:pt x="820071" y="22467"/>
                  <a:pt x="934247" y="0"/>
                </a:cubicBezTo>
                <a:cubicBezTo>
                  <a:pt x="1048423" y="-22467"/>
                  <a:pt x="1486463" y="57514"/>
                  <a:pt x="1634932" y="0"/>
                </a:cubicBezTo>
                <a:cubicBezTo>
                  <a:pt x="1783401" y="-57514"/>
                  <a:pt x="1972439" y="32389"/>
                  <a:pt x="2160446" y="0"/>
                </a:cubicBezTo>
                <a:cubicBezTo>
                  <a:pt x="2348453" y="-32389"/>
                  <a:pt x="2510337" y="49891"/>
                  <a:pt x="2685960" y="0"/>
                </a:cubicBezTo>
                <a:cubicBezTo>
                  <a:pt x="2861583" y="-49891"/>
                  <a:pt x="3119291" y="61056"/>
                  <a:pt x="3386646" y="0"/>
                </a:cubicBezTo>
                <a:cubicBezTo>
                  <a:pt x="3654001" y="-61056"/>
                  <a:pt x="3698783" y="40820"/>
                  <a:pt x="3853769" y="0"/>
                </a:cubicBezTo>
                <a:cubicBezTo>
                  <a:pt x="4008755" y="-40820"/>
                  <a:pt x="4365441" y="29816"/>
                  <a:pt x="4554454" y="0"/>
                </a:cubicBezTo>
                <a:cubicBezTo>
                  <a:pt x="4743467" y="-29816"/>
                  <a:pt x="4976188" y="68218"/>
                  <a:pt x="5255140" y="0"/>
                </a:cubicBezTo>
                <a:cubicBezTo>
                  <a:pt x="5534092" y="-68218"/>
                  <a:pt x="5676382" y="14526"/>
                  <a:pt x="5839044" y="0"/>
                </a:cubicBezTo>
                <a:cubicBezTo>
                  <a:pt x="5840047" y="262045"/>
                  <a:pt x="5824557" y="346520"/>
                  <a:pt x="5839044" y="594617"/>
                </a:cubicBezTo>
                <a:cubicBezTo>
                  <a:pt x="5853531" y="842714"/>
                  <a:pt x="5790896" y="904777"/>
                  <a:pt x="5839044" y="1167212"/>
                </a:cubicBezTo>
                <a:cubicBezTo>
                  <a:pt x="5887192" y="1429648"/>
                  <a:pt x="5804796" y="1546134"/>
                  <a:pt x="5839044" y="1651715"/>
                </a:cubicBezTo>
                <a:cubicBezTo>
                  <a:pt x="5873292" y="1757296"/>
                  <a:pt x="5773822" y="2061667"/>
                  <a:pt x="5839044" y="2202287"/>
                </a:cubicBezTo>
                <a:cubicBezTo>
                  <a:pt x="5582952" y="2247736"/>
                  <a:pt x="5489778" y="2189463"/>
                  <a:pt x="5255140" y="2202287"/>
                </a:cubicBezTo>
                <a:cubicBezTo>
                  <a:pt x="5020502" y="2215111"/>
                  <a:pt x="4861403" y="2190889"/>
                  <a:pt x="4671235" y="2202287"/>
                </a:cubicBezTo>
                <a:cubicBezTo>
                  <a:pt x="4481068" y="2213685"/>
                  <a:pt x="4130726" y="2127651"/>
                  <a:pt x="3970550" y="2202287"/>
                </a:cubicBezTo>
                <a:cubicBezTo>
                  <a:pt x="3810375" y="2276923"/>
                  <a:pt x="3588188" y="2153635"/>
                  <a:pt x="3386646" y="2202287"/>
                </a:cubicBezTo>
                <a:cubicBezTo>
                  <a:pt x="3185104" y="2250939"/>
                  <a:pt x="3159828" y="2155986"/>
                  <a:pt x="2977912" y="2202287"/>
                </a:cubicBezTo>
                <a:cubicBezTo>
                  <a:pt x="2795996" y="2248588"/>
                  <a:pt x="2628783" y="2164273"/>
                  <a:pt x="2510789" y="2202287"/>
                </a:cubicBezTo>
                <a:cubicBezTo>
                  <a:pt x="2392795" y="2240301"/>
                  <a:pt x="2095990" y="2187838"/>
                  <a:pt x="1810104" y="2202287"/>
                </a:cubicBezTo>
                <a:cubicBezTo>
                  <a:pt x="1524219" y="2216736"/>
                  <a:pt x="1371120" y="2149858"/>
                  <a:pt x="1226199" y="2202287"/>
                </a:cubicBezTo>
                <a:cubicBezTo>
                  <a:pt x="1081279" y="2254716"/>
                  <a:pt x="959389" y="2154606"/>
                  <a:pt x="759076" y="2202287"/>
                </a:cubicBezTo>
                <a:cubicBezTo>
                  <a:pt x="558763" y="2249968"/>
                  <a:pt x="315907" y="2149833"/>
                  <a:pt x="0" y="2202287"/>
                </a:cubicBezTo>
                <a:cubicBezTo>
                  <a:pt x="-57152" y="2007105"/>
                  <a:pt x="47958" y="1867463"/>
                  <a:pt x="0" y="1717784"/>
                </a:cubicBezTo>
                <a:cubicBezTo>
                  <a:pt x="-47958" y="1568105"/>
                  <a:pt x="32196" y="1369256"/>
                  <a:pt x="0" y="1233281"/>
                </a:cubicBezTo>
                <a:cubicBezTo>
                  <a:pt x="-32196" y="1097306"/>
                  <a:pt x="56568" y="794275"/>
                  <a:pt x="0" y="660686"/>
                </a:cubicBezTo>
                <a:cubicBezTo>
                  <a:pt x="-56568" y="527097"/>
                  <a:pt x="14994" y="292608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5760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各組同學請查閱臺灣女人網或其他來源，   驗證小時候聽過的刻板印象是否改變。</a:t>
            </a:r>
          </a:p>
          <a:p>
            <a:pPr marL="5760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無論答案是與否，皆需提供資料支持觀點。</a:t>
            </a:r>
          </a:p>
          <a:p>
            <a:pPr marL="5760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使用生活環境中的資料作為佐證。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B239B5DC-9205-8B93-BE1A-40B89DB3F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339" y="2232485"/>
            <a:ext cx="2939981" cy="1851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12327A76-375C-414B-1065-87F14E9894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1120" y="3304405"/>
            <a:ext cx="2613673" cy="1687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7ACC8D0C-B663-ABC5-A178-CA2CA3C1F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3004" y="4332789"/>
            <a:ext cx="2477315" cy="1673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E8A25E60-9BEF-4D04-3307-9807F055BB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598357" y="2147882"/>
            <a:ext cx="289964" cy="43026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8BBDCD10-C304-1DDD-0C55-3847211549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958039" y="3214839"/>
            <a:ext cx="289964" cy="43026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3F2CEA44-B845-0068-423D-F28E704619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10879" y="4235919"/>
            <a:ext cx="289964" cy="43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19316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4DB0354-E7DE-102F-5F6D-B49963077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64B58C0E-C89F-BCB3-E59B-98BD208F3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514">
            <a:off x="9683342" y="3316331"/>
            <a:ext cx="1642272" cy="3197244"/>
          </a:xfrm>
          <a:prstGeom prst="rect">
            <a:avLst/>
          </a:prstGeom>
        </p:spPr>
      </p:pic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0B4D9B29-F295-A922-9CDE-0AB4094EDF0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6096000" y="1969294"/>
            <a:ext cx="3967163" cy="534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50000"/>
              </a:lnSpc>
              <a:buSzPts val="66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小組分享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045013E4-D245-3AF0-16BD-2DFA59638563}"/>
              </a:ext>
            </a:extLst>
          </p:cNvPr>
          <p:cNvSpPr txBox="1"/>
          <p:nvPr/>
        </p:nvSpPr>
        <p:spPr>
          <a:xfrm>
            <a:off x="5480468" y="2504281"/>
            <a:ext cx="5272857" cy="2202287"/>
          </a:xfrm>
          <a:custGeom>
            <a:avLst/>
            <a:gdLst>
              <a:gd name="connsiteX0" fmla="*/ 0 w 5272857"/>
              <a:gd name="connsiteY0" fmla="*/ 0 h 2202287"/>
              <a:gd name="connsiteX1" fmla="*/ 533144 w 5272857"/>
              <a:gd name="connsiteY1" fmla="*/ 0 h 2202287"/>
              <a:gd name="connsiteX2" fmla="*/ 960832 w 5272857"/>
              <a:gd name="connsiteY2" fmla="*/ 0 h 2202287"/>
              <a:gd name="connsiteX3" fmla="*/ 1652162 w 5272857"/>
              <a:gd name="connsiteY3" fmla="*/ 0 h 2202287"/>
              <a:gd name="connsiteX4" fmla="*/ 2185306 w 5272857"/>
              <a:gd name="connsiteY4" fmla="*/ 0 h 2202287"/>
              <a:gd name="connsiteX5" fmla="*/ 2718451 w 5272857"/>
              <a:gd name="connsiteY5" fmla="*/ 0 h 2202287"/>
              <a:gd name="connsiteX6" fmla="*/ 3409781 w 5272857"/>
              <a:gd name="connsiteY6" fmla="*/ 0 h 2202287"/>
              <a:gd name="connsiteX7" fmla="*/ 3890197 w 5272857"/>
              <a:gd name="connsiteY7" fmla="*/ 0 h 2202287"/>
              <a:gd name="connsiteX8" fmla="*/ 4581527 w 5272857"/>
              <a:gd name="connsiteY8" fmla="*/ 0 h 2202287"/>
              <a:gd name="connsiteX9" fmla="*/ 5272857 w 5272857"/>
              <a:gd name="connsiteY9" fmla="*/ 0 h 2202287"/>
              <a:gd name="connsiteX10" fmla="*/ 5272857 w 5272857"/>
              <a:gd name="connsiteY10" fmla="*/ 550572 h 2202287"/>
              <a:gd name="connsiteX11" fmla="*/ 5272857 w 5272857"/>
              <a:gd name="connsiteY11" fmla="*/ 1101144 h 2202287"/>
              <a:gd name="connsiteX12" fmla="*/ 5272857 w 5272857"/>
              <a:gd name="connsiteY12" fmla="*/ 1673738 h 2202287"/>
              <a:gd name="connsiteX13" fmla="*/ 5272857 w 5272857"/>
              <a:gd name="connsiteY13" fmla="*/ 2202287 h 2202287"/>
              <a:gd name="connsiteX14" fmla="*/ 4686984 w 5272857"/>
              <a:gd name="connsiteY14" fmla="*/ 2202287 h 2202287"/>
              <a:gd name="connsiteX15" fmla="*/ 4206568 w 5272857"/>
              <a:gd name="connsiteY15" fmla="*/ 2202287 h 2202287"/>
              <a:gd name="connsiteX16" fmla="*/ 3620695 w 5272857"/>
              <a:gd name="connsiteY16" fmla="*/ 2202287 h 2202287"/>
              <a:gd name="connsiteX17" fmla="*/ 2929365 w 5272857"/>
              <a:gd name="connsiteY17" fmla="*/ 2202287 h 2202287"/>
              <a:gd name="connsiteX18" fmla="*/ 2343492 w 5272857"/>
              <a:gd name="connsiteY18" fmla="*/ 2202287 h 2202287"/>
              <a:gd name="connsiteX19" fmla="*/ 1915805 w 5272857"/>
              <a:gd name="connsiteY19" fmla="*/ 2202287 h 2202287"/>
              <a:gd name="connsiteX20" fmla="*/ 1435389 w 5272857"/>
              <a:gd name="connsiteY20" fmla="*/ 2202287 h 2202287"/>
              <a:gd name="connsiteX21" fmla="*/ 744059 w 5272857"/>
              <a:gd name="connsiteY21" fmla="*/ 2202287 h 2202287"/>
              <a:gd name="connsiteX22" fmla="*/ 0 w 5272857"/>
              <a:gd name="connsiteY22" fmla="*/ 2202287 h 2202287"/>
              <a:gd name="connsiteX23" fmla="*/ 0 w 5272857"/>
              <a:gd name="connsiteY23" fmla="*/ 1695761 h 2202287"/>
              <a:gd name="connsiteX24" fmla="*/ 0 w 5272857"/>
              <a:gd name="connsiteY24" fmla="*/ 1167212 h 2202287"/>
              <a:gd name="connsiteX25" fmla="*/ 0 w 5272857"/>
              <a:gd name="connsiteY25" fmla="*/ 682709 h 2202287"/>
              <a:gd name="connsiteX26" fmla="*/ 0 w 5272857"/>
              <a:gd name="connsiteY26" fmla="*/ 0 h 220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72857" h="2202287" extrusionOk="0">
                <a:moveTo>
                  <a:pt x="0" y="0"/>
                </a:moveTo>
                <a:cubicBezTo>
                  <a:pt x="130570" y="-29617"/>
                  <a:pt x="297168" y="44567"/>
                  <a:pt x="533144" y="0"/>
                </a:cubicBezTo>
                <a:cubicBezTo>
                  <a:pt x="769120" y="-44567"/>
                  <a:pt x="854131" y="27734"/>
                  <a:pt x="960832" y="0"/>
                </a:cubicBezTo>
                <a:cubicBezTo>
                  <a:pt x="1067533" y="-27734"/>
                  <a:pt x="1409897" y="4710"/>
                  <a:pt x="1652162" y="0"/>
                </a:cubicBezTo>
                <a:cubicBezTo>
                  <a:pt x="1894427" y="-4710"/>
                  <a:pt x="1942596" y="5607"/>
                  <a:pt x="2185306" y="0"/>
                </a:cubicBezTo>
                <a:cubicBezTo>
                  <a:pt x="2428016" y="-5607"/>
                  <a:pt x="2583766" y="17175"/>
                  <a:pt x="2718451" y="0"/>
                </a:cubicBezTo>
                <a:cubicBezTo>
                  <a:pt x="2853136" y="-17175"/>
                  <a:pt x="3178004" y="76826"/>
                  <a:pt x="3409781" y="0"/>
                </a:cubicBezTo>
                <a:cubicBezTo>
                  <a:pt x="3641558" y="-76826"/>
                  <a:pt x="3761279" y="32028"/>
                  <a:pt x="3890197" y="0"/>
                </a:cubicBezTo>
                <a:cubicBezTo>
                  <a:pt x="4019115" y="-32028"/>
                  <a:pt x="4283031" y="29371"/>
                  <a:pt x="4581527" y="0"/>
                </a:cubicBezTo>
                <a:cubicBezTo>
                  <a:pt x="4880023" y="-29371"/>
                  <a:pt x="4934537" y="27143"/>
                  <a:pt x="5272857" y="0"/>
                </a:cubicBezTo>
                <a:cubicBezTo>
                  <a:pt x="5321543" y="119037"/>
                  <a:pt x="5257365" y="420231"/>
                  <a:pt x="5272857" y="550572"/>
                </a:cubicBezTo>
                <a:cubicBezTo>
                  <a:pt x="5288349" y="680913"/>
                  <a:pt x="5241534" y="876567"/>
                  <a:pt x="5272857" y="1101144"/>
                </a:cubicBezTo>
                <a:cubicBezTo>
                  <a:pt x="5304180" y="1325721"/>
                  <a:pt x="5219095" y="1414128"/>
                  <a:pt x="5272857" y="1673738"/>
                </a:cubicBezTo>
                <a:cubicBezTo>
                  <a:pt x="5326619" y="1933348"/>
                  <a:pt x="5218324" y="1995556"/>
                  <a:pt x="5272857" y="2202287"/>
                </a:cubicBezTo>
                <a:cubicBezTo>
                  <a:pt x="5096341" y="2213838"/>
                  <a:pt x="4886458" y="2151217"/>
                  <a:pt x="4686984" y="2202287"/>
                </a:cubicBezTo>
                <a:cubicBezTo>
                  <a:pt x="4487510" y="2253357"/>
                  <a:pt x="4436779" y="2180911"/>
                  <a:pt x="4206568" y="2202287"/>
                </a:cubicBezTo>
                <a:cubicBezTo>
                  <a:pt x="3976357" y="2223663"/>
                  <a:pt x="3819641" y="2171798"/>
                  <a:pt x="3620695" y="2202287"/>
                </a:cubicBezTo>
                <a:cubicBezTo>
                  <a:pt x="3421749" y="2232776"/>
                  <a:pt x="3125250" y="2170191"/>
                  <a:pt x="2929365" y="2202287"/>
                </a:cubicBezTo>
                <a:cubicBezTo>
                  <a:pt x="2733480" y="2234383"/>
                  <a:pt x="2634913" y="2179030"/>
                  <a:pt x="2343492" y="2202287"/>
                </a:cubicBezTo>
                <a:cubicBezTo>
                  <a:pt x="2052071" y="2225544"/>
                  <a:pt x="2114639" y="2194899"/>
                  <a:pt x="1915805" y="2202287"/>
                </a:cubicBezTo>
                <a:cubicBezTo>
                  <a:pt x="1716971" y="2209675"/>
                  <a:pt x="1613267" y="2159918"/>
                  <a:pt x="1435389" y="2202287"/>
                </a:cubicBezTo>
                <a:cubicBezTo>
                  <a:pt x="1257511" y="2244656"/>
                  <a:pt x="955038" y="2127658"/>
                  <a:pt x="744059" y="2202287"/>
                </a:cubicBezTo>
                <a:cubicBezTo>
                  <a:pt x="533080" y="2276916"/>
                  <a:pt x="288886" y="2183932"/>
                  <a:pt x="0" y="2202287"/>
                </a:cubicBezTo>
                <a:cubicBezTo>
                  <a:pt x="-46866" y="1970360"/>
                  <a:pt x="16130" y="1820954"/>
                  <a:pt x="0" y="1695761"/>
                </a:cubicBezTo>
                <a:cubicBezTo>
                  <a:pt x="-16130" y="1570568"/>
                  <a:pt x="38348" y="1414857"/>
                  <a:pt x="0" y="1167212"/>
                </a:cubicBezTo>
                <a:cubicBezTo>
                  <a:pt x="-38348" y="919567"/>
                  <a:pt x="47958" y="832388"/>
                  <a:pt x="0" y="682709"/>
                </a:cubicBezTo>
                <a:cubicBezTo>
                  <a:pt x="-47958" y="533030"/>
                  <a:pt x="71488" y="176364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由各小組推派代表，提出「刻板印象」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此一刻板印象是否有所改變？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佐證資料為何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 marL="349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說明小組論點假設是否成立</a:t>
            </a:r>
          </a:p>
        </p:txBody>
      </p:sp>
      <p:sp>
        <p:nvSpPr>
          <p:cNvPr id="5" name="Google Shape;96;p2">
            <a:extLst>
              <a:ext uri="{FF2B5EF4-FFF2-40B4-BE49-F238E27FC236}">
                <a16:creationId xmlns:a16="http://schemas.microsoft.com/office/drawing/2014/main" id="{BF516FA1-ABC5-B475-70BE-CEA90F4C017D}"/>
              </a:ext>
            </a:extLst>
          </p:cNvPr>
          <p:cNvSpPr/>
          <p:nvPr/>
        </p:nvSpPr>
        <p:spPr>
          <a:xfrm>
            <a:off x="9573552" y="1182693"/>
            <a:ext cx="2115705" cy="1321588"/>
          </a:xfrm>
          <a:prstGeom prst="wedgeRoundRectCallout">
            <a:avLst>
              <a:gd name="adj1" fmla="val 3506"/>
              <a:gd name="adj2" fmla="val 72656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每組分享時間：</a:t>
            </a:r>
          </a:p>
          <a:p>
            <a:pPr lvl="0" algn="ctr">
              <a:lnSpc>
                <a:spcPct val="150000"/>
              </a:lnSpc>
            </a:pP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五</a:t>
            </a:r>
            <a:r>
              <a:rPr lang="en-US" altLang="zh-TW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~</a:t>
            </a:r>
            <a:r>
              <a:rPr lang="zh-TW" altLang="en-US" sz="1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六分鐘</a:t>
            </a:r>
          </a:p>
        </p:txBody>
      </p:sp>
    </p:spTree>
    <p:extLst>
      <p:ext uri="{BB962C8B-B14F-4D97-AF65-F5344CB8AC3E}">
        <p14:creationId xmlns:p14="http://schemas.microsoft.com/office/powerpoint/2010/main" val="11701861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D220271B-DB44-2F52-78AD-B1BBB6DC0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70514">
            <a:off x="9288156" y="2466263"/>
            <a:ext cx="2070921" cy="4031756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FB521099-8CE9-94F8-BCEA-8E506FD19614}"/>
              </a:ext>
            </a:extLst>
          </p:cNvPr>
          <p:cNvSpPr txBox="1">
            <a:spLocks/>
          </p:cNvSpPr>
          <p:nvPr/>
        </p:nvSpPr>
        <p:spPr>
          <a:xfrm>
            <a:off x="5175748" y="2386149"/>
            <a:ext cx="3967162" cy="1642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buClrTx/>
              <a:buSzPts val="6600"/>
              <a:buFontTx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個人互評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ct val="150000"/>
              </a:lnSpc>
              <a:buClrTx/>
              <a:buSzPts val="6600"/>
              <a:buFontTx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課程總結</a:t>
            </a:r>
          </a:p>
        </p:txBody>
      </p:sp>
    </p:spTree>
    <p:extLst>
      <p:ext uri="{BB962C8B-B14F-4D97-AF65-F5344CB8AC3E}">
        <p14:creationId xmlns:p14="http://schemas.microsoft.com/office/powerpoint/2010/main" val="1970343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6611600" y="2504968"/>
            <a:ext cx="3381372" cy="806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臺灣女人網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5501143" y="3429000"/>
            <a:ext cx="5602286" cy="73569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一起思考社會與女性外型的互動</a:t>
            </a:r>
            <a:endParaRPr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pic>
        <p:nvPicPr>
          <p:cNvPr id="6" name="圖片 5" descr="一張含有 圓形, 圖形, 螢幕擷取畫面, 卡通 的圖片&#10;&#10;AI 產生的內容可能不正確。">
            <a:extLst>
              <a:ext uri="{FF2B5EF4-FFF2-40B4-BE49-F238E27FC236}">
                <a16:creationId xmlns:a16="http://schemas.microsoft.com/office/drawing/2014/main" id="{E2D6A9E1-645C-0D54-D637-6D502CAAC1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" t="-1" r="20726" b="59726"/>
          <a:stretch>
            <a:fillRect/>
          </a:stretch>
        </p:blipFill>
        <p:spPr>
          <a:xfrm rot="1726593">
            <a:off x="8869866" y="4507808"/>
            <a:ext cx="2825499" cy="1641779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3E7C3446-B53A-C683-13A5-6D34230CA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77969">
            <a:off x="12791886" y="4716192"/>
            <a:ext cx="1973202" cy="3744601"/>
          </a:xfrm>
          <a:prstGeom prst="rect">
            <a:avLst/>
          </a:prstGeom>
        </p:spPr>
      </p:pic>
      <p:pic>
        <p:nvPicPr>
          <p:cNvPr id="8" name="圖片 7" descr="一張含有 美工圖案, 卡通, 藝術, 圖解 的圖片&#10;&#10;AI 產生的內容可能不正確。">
            <a:extLst>
              <a:ext uri="{FF2B5EF4-FFF2-40B4-BE49-F238E27FC236}">
                <a16:creationId xmlns:a16="http://schemas.microsoft.com/office/drawing/2014/main" id="{EE394DBB-64CA-3887-4965-9C4CF43143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9349" y="1529302"/>
            <a:ext cx="2890410" cy="434765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CF0658D-B020-9E32-C8D2-308713C0BC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162" y="5385883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6DD6BE18-58F3-616A-AA2E-39BB3FABFD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A3B11A1-0CA2-BD18-550B-09010A91974B}"/>
              </a:ext>
            </a:extLst>
          </p:cNvPr>
          <p:cNvSpPr txBox="1"/>
          <p:nvPr/>
        </p:nvSpPr>
        <p:spPr>
          <a:xfrm>
            <a:off x="911292" y="5646779"/>
            <a:ext cx="3219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600" b="1" dirty="0">
                <a:solidFill>
                  <a:srgbClr val="7030A0"/>
                </a:solidFill>
              </a:rPr>
              <a:t>作者     竹東高中  賴胤曄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2DBB17F-6C93-F234-498F-B4ACDD6C81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671" flipH="1">
            <a:off x="9494177" y="2330748"/>
            <a:ext cx="1841365" cy="310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67FD07E-185D-358C-338C-18BD4AC06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狗, 哺乳動物, 美工圖案, 圖畫 的圖片&#10;&#10;AI 產生的內容可能不正確。">
            <a:extLst>
              <a:ext uri="{FF2B5EF4-FFF2-40B4-BE49-F238E27FC236}">
                <a16:creationId xmlns:a16="http://schemas.microsoft.com/office/drawing/2014/main" id="{6184DE6F-FFFE-F1BF-3EB1-1D33BE2F1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514">
            <a:off x="9292734" y="2476109"/>
            <a:ext cx="2065956" cy="4022090"/>
          </a:xfrm>
          <a:prstGeom prst="rect">
            <a:avLst/>
          </a:prstGeom>
        </p:spPr>
      </p:pic>
      <p:sp>
        <p:nvSpPr>
          <p:cNvPr id="93" name="Google Shape;93;p2">
            <a:extLst>
              <a:ext uri="{FF2B5EF4-FFF2-40B4-BE49-F238E27FC236}">
                <a16:creationId xmlns:a16="http://schemas.microsoft.com/office/drawing/2014/main" id="{905AA242-75AC-4015-5F01-5A83C6BEE13F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5465308" y="2416629"/>
            <a:ext cx="3967162" cy="1642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50000"/>
              </a:lnSpc>
              <a:buSzPts val="66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全班分組</a:t>
            </a:r>
            <a:b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找到你的夥伴吧！</a:t>
            </a:r>
            <a:endParaRPr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5664700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圖形, 美工圖案 的圖片&#10;&#10;AI 產生的內容可能不正確。">
            <a:extLst>
              <a:ext uri="{FF2B5EF4-FFF2-40B4-BE49-F238E27FC236}">
                <a16:creationId xmlns:a16="http://schemas.microsoft.com/office/drawing/2014/main" id="{2459FA18-E2C4-0579-F810-BF9DC547D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80113">
            <a:off x="4492370" y="2877805"/>
            <a:ext cx="3584531" cy="3471336"/>
          </a:xfrm>
          <a:prstGeom prst="rect">
            <a:avLst/>
          </a:prstGeom>
        </p:spPr>
      </p:pic>
      <p:sp>
        <p:nvSpPr>
          <p:cNvPr id="3" name="Google Shape;95;p2">
            <a:extLst>
              <a:ext uri="{FF2B5EF4-FFF2-40B4-BE49-F238E27FC236}">
                <a16:creationId xmlns:a16="http://schemas.microsoft.com/office/drawing/2014/main" id="{97D838FF-7F92-E14E-1024-33A6127831C8}"/>
              </a:ext>
            </a:extLst>
          </p:cNvPr>
          <p:cNvSpPr/>
          <p:nvPr/>
        </p:nvSpPr>
        <p:spPr>
          <a:xfrm>
            <a:off x="4002684" y="2068900"/>
            <a:ext cx="7007186" cy="662269"/>
          </a:xfrm>
          <a:prstGeom prst="wedgeRoundRectCallout">
            <a:avLst>
              <a:gd name="adj1" fmla="val 1140"/>
              <a:gd name="adj2" fmla="val 99462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/>
            <a:r>
              <a:rPr lang="zh-TW" altLang="en-US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上次玩玩具是甚麼時候？請在腦內回想一下，是手機嗎？</a:t>
            </a:r>
          </a:p>
        </p:txBody>
      </p:sp>
      <p:sp>
        <p:nvSpPr>
          <p:cNvPr id="4" name="Google Shape;96;p2">
            <a:extLst>
              <a:ext uri="{FF2B5EF4-FFF2-40B4-BE49-F238E27FC236}">
                <a16:creationId xmlns:a16="http://schemas.microsoft.com/office/drawing/2014/main" id="{80046F11-1C52-9DE2-69EF-FCB7A6343BE8}"/>
              </a:ext>
            </a:extLst>
          </p:cNvPr>
          <p:cNvSpPr/>
          <p:nvPr/>
        </p:nvSpPr>
        <p:spPr>
          <a:xfrm>
            <a:off x="8241956" y="3134413"/>
            <a:ext cx="3388314" cy="742706"/>
          </a:xfrm>
          <a:prstGeom prst="wedgeRoundRectCallout">
            <a:avLst>
              <a:gd name="adj1" fmla="val 3315"/>
              <a:gd name="adj2" fmla="val 85974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不不！我還有其他玩具阿！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69102E87-AAD0-3F71-2D8D-23506FE978B3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第一步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:a16="http://schemas.microsoft.com/office/drawing/2014/main" id="{9D8B2E9A-AAB8-9083-9326-FE9CFB3D33F9}"/>
              </a:ext>
            </a:extLst>
          </p:cNvPr>
          <p:cNvSpPr txBox="1">
            <a:spLocks/>
          </p:cNvSpPr>
          <p:nvPr/>
        </p:nvSpPr>
        <p:spPr>
          <a:xfrm>
            <a:off x="598800" y="2669877"/>
            <a:ext cx="2352057" cy="57207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產生疑惑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引起動機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DB31DA1-2339-9001-1DE0-389D61BD2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337" y="5278040"/>
            <a:ext cx="1027626" cy="83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美工圖案, 足部穿著, 卡通, 圖解 的圖片&#10;&#10;AI 產生的內容可能不正確。">
            <a:extLst>
              <a:ext uri="{FF2B5EF4-FFF2-40B4-BE49-F238E27FC236}">
                <a16:creationId xmlns:a16="http://schemas.microsoft.com/office/drawing/2014/main" id="{67F32B3A-3E5A-5F79-B2F1-3F057CF38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8928" y="2252713"/>
            <a:ext cx="1970950" cy="4173776"/>
          </a:xfrm>
          <a:prstGeom prst="rect">
            <a:avLst/>
          </a:prstGeom>
        </p:spPr>
      </p:pic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E6612CA0-3CF5-0296-D312-2B39E9E1A538}"/>
              </a:ext>
            </a:extLst>
          </p:cNvPr>
          <p:cNvSpPr txBox="1"/>
          <p:nvPr/>
        </p:nvSpPr>
        <p:spPr>
          <a:xfrm>
            <a:off x="1451799" y="2228248"/>
            <a:ext cx="6255288" cy="1053101"/>
          </a:xfrm>
          <a:custGeom>
            <a:avLst/>
            <a:gdLst>
              <a:gd name="connsiteX0" fmla="*/ 0 w 6255288"/>
              <a:gd name="connsiteY0" fmla="*/ 0 h 1053101"/>
              <a:gd name="connsiteX1" fmla="*/ 631215 w 6255288"/>
              <a:gd name="connsiteY1" fmla="*/ 0 h 1053101"/>
              <a:gd name="connsiteX2" fmla="*/ 1012219 w 6255288"/>
              <a:gd name="connsiteY2" fmla="*/ 0 h 1053101"/>
              <a:gd name="connsiteX3" fmla="*/ 1518329 w 6255288"/>
              <a:gd name="connsiteY3" fmla="*/ 0 h 1053101"/>
              <a:gd name="connsiteX4" fmla="*/ 2212097 w 6255288"/>
              <a:gd name="connsiteY4" fmla="*/ 0 h 1053101"/>
              <a:gd name="connsiteX5" fmla="*/ 2780760 w 6255288"/>
              <a:gd name="connsiteY5" fmla="*/ 0 h 1053101"/>
              <a:gd name="connsiteX6" fmla="*/ 3411975 w 6255288"/>
              <a:gd name="connsiteY6" fmla="*/ 0 h 1053101"/>
              <a:gd name="connsiteX7" fmla="*/ 3918085 w 6255288"/>
              <a:gd name="connsiteY7" fmla="*/ 0 h 1053101"/>
              <a:gd name="connsiteX8" fmla="*/ 4486747 w 6255288"/>
              <a:gd name="connsiteY8" fmla="*/ 0 h 1053101"/>
              <a:gd name="connsiteX9" fmla="*/ 5180516 w 6255288"/>
              <a:gd name="connsiteY9" fmla="*/ 0 h 1053101"/>
              <a:gd name="connsiteX10" fmla="*/ 5624073 w 6255288"/>
              <a:gd name="connsiteY10" fmla="*/ 0 h 1053101"/>
              <a:gd name="connsiteX11" fmla="*/ 6255288 w 6255288"/>
              <a:gd name="connsiteY11" fmla="*/ 0 h 1053101"/>
              <a:gd name="connsiteX12" fmla="*/ 6255288 w 6255288"/>
              <a:gd name="connsiteY12" fmla="*/ 505488 h 1053101"/>
              <a:gd name="connsiteX13" fmla="*/ 6255288 w 6255288"/>
              <a:gd name="connsiteY13" fmla="*/ 1053101 h 1053101"/>
              <a:gd name="connsiteX14" fmla="*/ 5686625 w 6255288"/>
              <a:gd name="connsiteY14" fmla="*/ 1053101 h 1053101"/>
              <a:gd name="connsiteX15" fmla="*/ 5117963 w 6255288"/>
              <a:gd name="connsiteY15" fmla="*/ 1053101 h 1053101"/>
              <a:gd name="connsiteX16" fmla="*/ 4674406 w 6255288"/>
              <a:gd name="connsiteY16" fmla="*/ 1053101 h 1053101"/>
              <a:gd name="connsiteX17" fmla="*/ 4105744 w 6255288"/>
              <a:gd name="connsiteY17" fmla="*/ 1053101 h 1053101"/>
              <a:gd name="connsiteX18" fmla="*/ 3537081 w 6255288"/>
              <a:gd name="connsiteY18" fmla="*/ 1053101 h 1053101"/>
              <a:gd name="connsiteX19" fmla="*/ 2968418 w 6255288"/>
              <a:gd name="connsiteY19" fmla="*/ 1053101 h 1053101"/>
              <a:gd name="connsiteX20" fmla="*/ 2399756 w 6255288"/>
              <a:gd name="connsiteY20" fmla="*/ 1053101 h 1053101"/>
              <a:gd name="connsiteX21" fmla="*/ 1893646 w 6255288"/>
              <a:gd name="connsiteY21" fmla="*/ 1053101 h 1053101"/>
              <a:gd name="connsiteX22" fmla="*/ 1262431 w 6255288"/>
              <a:gd name="connsiteY22" fmla="*/ 1053101 h 1053101"/>
              <a:gd name="connsiteX23" fmla="*/ 693768 w 6255288"/>
              <a:gd name="connsiteY23" fmla="*/ 1053101 h 1053101"/>
              <a:gd name="connsiteX24" fmla="*/ 0 w 6255288"/>
              <a:gd name="connsiteY24" fmla="*/ 1053101 h 1053101"/>
              <a:gd name="connsiteX25" fmla="*/ 0 w 6255288"/>
              <a:gd name="connsiteY25" fmla="*/ 505488 h 1053101"/>
              <a:gd name="connsiteX26" fmla="*/ 0 w 6255288"/>
              <a:gd name="connsiteY26" fmla="*/ 0 h 105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55288" h="1053101" fill="none" extrusionOk="0">
                <a:moveTo>
                  <a:pt x="0" y="0"/>
                </a:moveTo>
                <a:cubicBezTo>
                  <a:pt x="243576" y="-15151"/>
                  <a:pt x="411765" y="73459"/>
                  <a:pt x="631215" y="0"/>
                </a:cubicBezTo>
                <a:cubicBezTo>
                  <a:pt x="850666" y="-73459"/>
                  <a:pt x="933259" y="18486"/>
                  <a:pt x="1012219" y="0"/>
                </a:cubicBezTo>
                <a:cubicBezTo>
                  <a:pt x="1091179" y="-18486"/>
                  <a:pt x="1272322" y="24322"/>
                  <a:pt x="1518329" y="0"/>
                </a:cubicBezTo>
                <a:cubicBezTo>
                  <a:pt x="1764336" y="-24322"/>
                  <a:pt x="1935617" y="28618"/>
                  <a:pt x="2212097" y="0"/>
                </a:cubicBezTo>
                <a:cubicBezTo>
                  <a:pt x="2488577" y="-28618"/>
                  <a:pt x="2634608" y="55037"/>
                  <a:pt x="2780760" y="0"/>
                </a:cubicBezTo>
                <a:cubicBezTo>
                  <a:pt x="2926912" y="-55037"/>
                  <a:pt x="3256916" y="3530"/>
                  <a:pt x="3411975" y="0"/>
                </a:cubicBezTo>
                <a:cubicBezTo>
                  <a:pt x="3567035" y="-3530"/>
                  <a:pt x="3759416" y="17620"/>
                  <a:pt x="3918085" y="0"/>
                </a:cubicBezTo>
                <a:cubicBezTo>
                  <a:pt x="4076754" y="-17620"/>
                  <a:pt x="4212601" y="47855"/>
                  <a:pt x="4486747" y="0"/>
                </a:cubicBezTo>
                <a:cubicBezTo>
                  <a:pt x="4760893" y="-47855"/>
                  <a:pt x="4963025" y="18463"/>
                  <a:pt x="5180516" y="0"/>
                </a:cubicBezTo>
                <a:cubicBezTo>
                  <a:pt x="5398007" y="-18463"/>
                  <a:pt x="5417232" y="24428"/>
                  <a:pt x="5624073" y="0"/>
                </a:cubicBezTo>
                <a:cubicBezTo>
                  <a:pt x="5830914" y="-24428"/>
                  <a:pt x="6041379" y="57045"/>
                  <a:pt x="6255288" y="0"/>
                </a:cubicBezTo>
                <a:cubicBezTo>
                  <a:pt x="6284600" y="241212"/>
                  <a:pt x="6226568" y="303339"/>
                  <a:pt x="6255288" y="505488"/>
                </a:cubicBezTo>
                <a:cubicBezTo>
                  <a:pt x="6284008" y="707637"/>
                  <a:pt x="6198513" y="924145"/>
                  <a:pt x="6255288" y="1053101"/>
                </a:cubicBezTo>
                <a:cubicBezTo>
                  <a:pt x="6096204" y="1055901"/>
                  <a:pt x="5940965" y="994430"/>
                  <a:pt x="5686625" y="1053101"/>
                </a:cubicBezTo>
                <a:cubicBezTo>
                  <a:pt x="5432285" y="1111772"/>
                  <a:pt x="5329515" y="1051254"/>
                  <a:pt x="5117963" y="1053101"/>
                </a:cubicBezTo>
                <a:cubicBezTo>
                  <a:pt x="4906411" y="1054948"/>
                  <a:pt x="4843027" y="1039127"/>
                  <a:pt x="4674406" y="1053101"/>
                </a:cubicBezTo>
                <a:cubicBezTo>
                  <a:pt x="4505785" y="1067075"/>
                  <a:pt x="4372626" y="1043520"/>
                  <a:pt x="4105744" y="1053101"/>
                </a:cubicBezTo>
                <a:cubicBezTo>
                  <a:pt x="3838862" y="1062682"/>
                  <a:pt x="3666598" y="1011550"/>
                  <a:pt x="3537081" y="1053101"/>
                </a:cubicBezTo>
                <a:cubicBezTo>
                  <a:pt x="3407564" y="1094652"/>
                  <a:pt x="3201767" y="994260"/>
                  <a:pt x="2968418" y="1053101"/>
                </a:cubicBezTo>
                <a:cubicBezTo>
                  <a:pt x="2735069" y="1111942"/>
                  <a:pt x="2556638" y="1019191"/>
                  <a:pt x="2399756" y="1053101"/>
                </a:cubicBezTo>
                <a:cubicBezTo>
                  <a:pt x="2242874" y="1087011"/>
                  <a:pt x="2044352" y="1036546"/>
                  <a:pt x="1893646" y="1053101"/>
                </a:cubicBezTo>
                <a:cubicBezTo>
                  <a:pt x="1742940" y="1069656"/>
                  <a:pt x="1519940" y="1042972"/>
                  <a:pt x="1262431" y="1053101"/>
                </a:cubicBezTo>
                <a:cubicBezTo>
                  <a:pt x="1004922" y="1063230"/>
                  <a:pt x="871943" y="1050406"/>
                  <a:pt x="693768" y="1053101"/>
                </a:cubicBezTo>
                <a:cubicBezTo>
                  <a:pt x="515593" y="1055796"/>
                  <a:pt x="251645" y="1017003"/>
                  <a:pt x="0" y="1053101"/>
                </a:cubicBezTo>
                <a:cubicBezTo>
                  <a:pt x="-31970" y="933590"/>
                  <a:pt x="37669" y="664196"/>
                  <a:pt x="0" y="505488"/>
                </a:cubicBezTo>
                <a:cubicBezTo>
                  <a:pt x="-37669" y="346780"/>
                  <a:pt x="36844" y="180491"/>
                  <a:pt x="0" y="0"/>
                </a:cubicBezTo>
                <a:close/>
              </a:path>
              <a:path w="6255288" h="1053101" stroke="0" extrusionOk="0">
                <a:moveTo>
                  <a:pt x="0" y="0"/>
                </a:moveTo>
                <a:cubicBezTo>
                  <a:pt x="229889" y="-44966"/>
                  <a:pt x="352295" y="17962"/>
                  <a:pt x="506110" y="0"/>
                </a:cubicBezTo>
                <a:cubicBezTo>
                  <a:pt x="659925" y="-17962"/>
                  <a:pt x="755648" y="25620"/>
                  <a:pt x="887114" y="0"/>
                </a:cubicBezTo>
                <a:cubicBezTo>
                  <a:pt x="1018580" y="-25620"/>
                  <a:pt x="1351082" y="20588"/>
                  <a:pt x="1580882" y="0"/>
                </a:cubicBezTo>
                <a:cubicBezTo>
                  <a:pt x="1810682" y="-20588"/>
                  <a:pt x="1926468" y="770"/>
                  <a:pt x="2086992" y="0"/>
                </a:cubicBezTo>
                <a:cubicBezTo>
                  <a:pt x="2247516" y="-770"/>
                  <a:pt x="2484100" y="7581"/>
                  <a:pt x="2593101" y="0"/>
                </a:cubicBezTo>
                <a:cubicBezTo>
                  <a:pt x="2702102" y="-7581"/>
                  <a:pt x="3029122" y="72017"/>
                  <a:pt x="3286870" y="0"/>
                </a:cubicBezTo>
                <a:cubicBezTo>
                  <a:pt x="3544618" y="-72017"/>
                  <a:pt x="3522274" y="12088"/>
                  <a:pt x="3730426" y="0"/>
                </a:cubicBezTo>
                <a:cubicBezTo>
                  <a:pt x="3938578" y="-12088"/>
                  <a:pt x="4115389" y="64462"/>
                  <a:pt x="4424195" y="0"/>
                </a:cubicBezTo>
                <a:cubicBezTo>
                  <a:pt x="4733001" y="-64462"/>
                  <a:pt x="4926176" y="37603"/>
                  <a:pt x="5117963" y="0"/>
                </a:cubicBezTo>
                <a:cubicBezTo>
                  <a:pt x="5309750" y="-37603"/>
                  <a:pt x="5450671" y="14088"/>
                  <a:pt x="5686625" y="0"/>
                </a:cubicBezTo>
                <a:cubicBezTo>
                  <a:pt x="5922579" y="-14088"/>
                  <a:pt x="6127865" y="61803"/>
                  <a:pt x="6255288" y="0"/>
                </a:cubicBezTo>
                <a:cubicBezTo>
                  <a:pt x="6314771" y="226808"/>
                  <a:pt x="6253036" y="337242"/>
                  <a:pt x="6255288" y="516019"/>
                </a:cubicBezTo>
                <a:cubicBezTo>
                  <a:pt x="6257540" y="694796"/>
                  <a:pt x="6215326" y="801672"/>
                  <a:pt x="6255288" y="1053101"/>
                </a:cubicBezTo>
                <a:cubicBezTo>
                  <a:pt x="6118277" y="1084334"/>
                  <a:pt x="5934469" y="1032282"/>
                  <a:pt x="5686625" y="1053101"/>
                </a:cubicBezTo>
                <a:cubicBezTo>
                  <a:pt x="5438781" y="1073920"/>
                  <a:pt x="5442043" y="1015424"/>
                  <a:pt x="5243069" y="1053101"/>
                </a:cubicBezTo>
                <a:cubicBezTo>
                  <a:pt x="5044095" y="1090778"/>
                  <a:pt x="4876606" y="1044143"/>
                  <a:pt x="4674406" y="1053101"/>
                </a:cubicBezTo>
                <a:cubicBezTo>
                  <a:pt x="4472206" y="1062059"/>
                  <a:pt x="4168003" y="1002066"/>
                  <a:pt x="3980638" y="1053101"/>
                </a:cubicBezTo>
                <a:cubicBezTo>
                  <a:pt x="3793273" y="1104136"/>
                  <a:pt x="3645131" y="1034012"/>
                  <a:pt x="3411975" y="1053101"/>
                </a:cubicBezTo>
                <a:cubicBezTo>
                  <a:pt x="3178819" y="1072190"/>
                  <a:pt x="3154515" y="1024718"/>
                  <a:pt x="3030971" y="1053101"/>
                </a:cubicBezTo>
                <a:cubicBezTo>
                  <a:pt x="2907427" y="1081484"/>
                  <a:pt x="2786034" y="1003092"/>
                  <a:pt x="2587415" y="1053101"/>
                </a:cubicBezTo>
                <a:cubicBezTo>
                  <a:pt x="2388796" y="1103110"/>
                  <a:pt x="2130375" y="1011898"/>
                  <a:pt x="1893646" y="1053101"/>
                </a:cubicBezTo>
                <a:cubicBezTo>
                  <a:pt x="1656917" y="1094304"/>
                  <a:pt x="1457891" y="1029432"/>
                  <a:pt x="1324984" y="1053101"/>
                </a:cubicBezTo>
                <a:cubicBezTo>
                  <a:pt x="1192077" y="1076770"/>
                  <a:pt x="1000663" y="1050140"/>
                  <a:pt x="881427" y="1053101"/>
                </a:cubicBezTo>
                <a:cubicBezTo>
                  <a:pt x="762191" y="1056062"/>
                  <a:pt x="327107" y="961915"/>
                  <a:pt x="0" y="1053101"/>
                </a:cubicBezTo>
                <a:cubicBezTo>
                  <a:pt x="-2728" y="924771"/>
                  <a:pt x="9817" y="786643"/>
                  <a:pt x="0" y="558144"/>
                </a:cubicBezTo>
                <a:cubicBezTo>
                  <a:pt x="-9817" y="329645"/>
                  <a:pt x="41478" y="197805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臺灣懷舊芭比影片：芭比是女孩的夢想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7C2FFD1E-AD7C-1790-E5E5-0778626BA02D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Google Shape;95;p2">
            <a:extLst>
              <a:ext uri="{FF2B5EF4-FFF2-40B4-BE49-F238E27FC236}">
                <a16:creationId xmlns:a16="http://schemas.microsoft.com/office/drawing/2014/main" id="{8BD38D5B-71A1-FEFB-A97D-D34E09096E5A}"/>
              </a:ext>
            </a:extLst>
          </p:cNvPr>
          <p:cNvSpPr/>
          <p:nvPr/>
        </p:nvSpPr>
        <p:spPr>
          <a:xfrm>
            <a:off x="1684027" y="3281349"/>
            <a:ext cx="5353587" cy="756000"/>
          </a:xfrm>
          <a:prstGeom prst="wedgeRoundRectCallout">
            <a:avLst>
              <a:gd name="adj1" fmla="val 38467"/>
              <a:gd name="adj2" fmla="val 71030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/>
            <a:r>
              <a:rPr lang="zh-TW" altLang="en-US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「媽媽，我以後會跟芭比一樣漂亮嗎？」</a:t>
            </a:r>
          </a:p>
        </p:txBody>
      </p:sp>
      <p:sp>
        <p:nvSpPr>
          <p:cNvPr id="8" name="Google Shape;96;p2">
            <a:extLst>
              <a:ext uri="{FF2B5EF4-FFF2-40B4-BE49-F238E27FC236}">
                <a16:creationId xmlns:a16="http://schemas.microsoft.com/office/drawing/2014/main" id="{24658003-CECD-D4FB-2BA4-D061380340B7}"/>
              </a:ext>
            </a:extLst>
          </p:cNvPr>
          <p:cNvSpPr/>
          <p:nvPr/>
        </p:nvSpPr>
        <p:spPr>
          <a:xfrm>
            <a:off x="3458937" y="4463339"/>
            <a:ext cx="3913414" cy="742706"/>
          </a:xfrm>
          <a:prstGeom prst="wedgeRoundRectCallout">
            <a:avLst>
              <a:gd name="adj1" fmla="val 41228"/>
              <a:gd name="adj2" fmla="val 84963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80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「芭比是未來的妳呀！」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9DD54ADB-FF31-B22C-688B-F7F03A64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卡通, 美工圖案, 藝術 的圖片&#10;&#10;AI 產生的內容可能不正確。">
            <a:extLst>
              <a:ext uri="{FF2B5EF4-FFF2-40B4-BE49-F238E27FC236}">
                <a16:creationId xmlns:a16="http://schemas.microsoft.com/office/drawing/2014/main" id="{B73FA804-F911-9DC7-928C-FAD886539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591" y="3207011"/>
            <a:ext cx="5444320" cy="3114697"/>
          </a:xfrm>
          <a:prstGeom prst="rect">
            <a:avLst/>
          </a:prstGeom>
        </p:spPr>
      </p:pic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B0A80842-26F1-5E39-3A15-D84445352644}"/>
              </a:ext>
            </a:extLst>
          </p:cNvPr>
          <p:cNvSpPr txBox="1"/>
          <p:nvPr/>
        </p:nvSpPr>
        <p:spPr>
          <a:xfrm>
            <a:off x="1174212" y="3257641"/>
            <a:ext cx="6140988" cy="1396001"/>
          </a:xfrm>
          <a:custGeom>
            <a:avLst/>
            <a:gdLst>
              <a:gd name="connsiteX0" fmla="*/ 0 w 6140988"/>
              <a:gd name="connsiteY0" fmla="*/ 0 h 1396001"/>
              <a:gd name="connsiteX1" fmla="*/ 681091 w 6140988"/>
              <a:gd name="connsiteY1" fmla="*/ 0 h 1396001"/>
              <a:gd name="connsiteX2" fmla="*/ 1362183 w 6140988"/>
              <a:gd name="connsiteY2" fmla="*/ 0 h 1396001"/>
              <a:gd name="connsiteX3" fmla="*/ 1920454 w 6140988"/>
              <a:gd name="connsiteY3" fmla="*/ 0 h 1396001"/>
              <a:gd name="connsiteX4" fmla="*/ 2540136 w 6140988"/>
              <a:gd name="connsiteY4" fmla="*/ 0 h 1396001"/>
              <a:gd name="connsiteX5" fmla="*/ 3036998 w 6140988"/>
              <a:gd name="connsiteY5" fmla="*/ 0 h 1396001"/>
              <a:gd name="connsiteX6" fmla="*/ 3595269 w 6140988"/>
              <a:gd name="connsiteY6" fmla="*/ 0 h 1396001"/>
              <a:gd name="connsiteX7" fmla="*/ 4276361 w 6140988"/>
              <a:gd name="connsiteY7" fmla="*/ 0 h 1396001"/>
              <a:gd name="connsiteX8" fmla="*/ 4711813 w 6140988"/>
              <a:gd name="connsiteY8" fmla="*/ 0 h 1396001"/>
              <a:gd name="connsiteX9" fmla="*/ 5331494 w 6140988"/>
              <a:gd name="connsiteY9" fmla="*/ 0 h 1396001"/>
              <a:gd name="connsiteX10" fmla="*/ 6140988 w 6140988"/>
              <a:gd name="connsiteY10" fmla="*/ 0 h 1396001"/>
              <a:gd name="connsiteX11" fmla="*/ 6140988 w 6140988"/>
              <a:gd name="connsiteY11" fmla="*/ 465334 h 1396001"/>
              <a:gd name="connsiteX12" fmla="*/ 6140988 w 6140988"/>
              <a:gd name="connsiteY12" fmla="*/ 930667 h 1396001"/>
              <a:gd name="connsiteX13" fmla="*/ 6140988 w 6140988"/>
              <a:gd name="connsiteY13" fmla="*/ 1396001 h 1396001"/>
              <a:gd name="connsiteX14" fmla="*/ 5459897 w 6140988"/>
              <a:gd name="connsiteY14" fmla="*/ 1396001 h 1396001"/>
              <a:gd name="connsiteX15" fmla="*/ 4901625 w 6140988"/>
              <a:gd name="connsiteY15" fmla="*/ 1396001 h 1396001"/>
              <a:gd name="connsiteX16" fmla="*/ 4343353 w 6140988"/>
              <a:gd name="connsiteY16" fmla="*/ 1396001 h 1396001"/>
              <a:gd name="connsiteX17" fmla="*/ 3785082 w 6140988"/>
              <a:gd name="connsiteY17" fmla="*/ 1396001 h 1396001"/>
              <a:gd name="connsiteX18" fmla="*/ 3226810 w 6140988"/>
              <a:gd name="connsiteY18" fmla="*/ 1396001 h 1396001"/>
              <a:gd name="connsiteX19" fmla="*/ 2729948 w 6140988"/>
              <a:gd name="connsiteY19" fmla="*/ 1396001 h 1396001"/>
              <a:gd name="connsiteX20" fmla="*/ 2110267 w 6140988"/>
              <a:gd name="connsiteY20" fmla="*/ 1396001 h 1396001"/>
              <a:gd name="connsiteX21" fmla="*/ 1551995 w 6140988"/>
              <a:gd name="connsiteY21" fmla="*/ 1396001 h 1396001"/>
              <a:gd name="connsiteX22" fmla="*/ 870904 w 6140988"/>
              <a:gd name="connsiteY22" fmla="*/ 1396001 h 1396001"/>
              <a:gd name="connsiteX23" fmla="*/ 0 w 6140988"/>
              <a:gd name="connsiteY23" fmla="*/ 1396001 h 1396001"/>
              <a:gd name="connsiteX24" fmla="*/ 0 w 6140988"/>
              <a:gd name="connsiteY24" fmla="*/ 916707 h 1396001"/>
              <a:gd name="connsiteX25" fmla="*/ 0 w 6140988"/>
              <a:gd name="connsiteY25" fmla="*/ 451374 h 1396001"/>
              <a:gd name="connsiteX26" fmla="*/ 0 w 6140988"/>
              <a:gd name="connsiteY26" fmla="*/ 0 h 139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40988" h="1396001" fill="none" extrusionOk="0">
                <a:moveTo>
                  <a:pt x="0" y="0"/>
                </a:moveTo>
                <a:cubicBezTo>
                  <a:pt x="301289" y="-33771"/>
                  <a:pt x="352541" y="5538"/>
                  <a:pt x="681091" y="0"/>
                </a:cubicBezTo>
                <a:cubicBezTo>
                  <a:pt x="1009641" y="-5538"/>
                  <a:pt x="1208490" y="58880"/>
                  <a:pt x="1362183" y="0"/>
                </a:cubicBezTo>
                <a:cubicBezTo>
                  <a:pt x="1515876" y="-58880"/>
                  <a:pt x="1704246" y="29171"/>
                  <a:pt x="1920454" y="0"/>
                </a:cubicBezTo>
                <a:cubicBezTo>
                  <a:pt x="2136662" y="-29171"/>
                  <a:pt x="2293313" y="61400"/>
                  <a:pt x="2540136" y="0"/>
                </a:cubicBezTo>
                <a:cubicBezTo>
                  <a:pt x="2786959" y="-61400"/>
                  <a:pt x="2890912" y="39454"/>
                  <a:pt x="3036998" y="0"/>
                </a:cubicBezTo>
                <a:cubicBezTo>
                  <a:pt x="3183084" y="-39454"/>
                  <a:pt x="3321677" y="58807"/>
                  <a:pt x="3595269" y="0"/>
                </a:cubicBezTo>
                <a:cubicBezTo>
                  <a:pt x="3868861" y="-58807"/>
                  <a:pt x="4031013" y="44091"/>
                  <a:pt x="4276361" y="0"/>
                </a:cubicBezTo>
                <a:cubicBezTo>
                  <a:pt x="4521709" y="-44091"/>
                  <a:pt x="4601358" y="16264"/>
                  <a:pt x="4711813" y="0"/>
                </a:cubicBezTo>
                <a:cubicBezTo>
                  <a:pt x="4822268" y="-16264"/>
                  <a:pt x="5081043" y="15805"/>
                  <a:pt x="5331494" y="0"/>
                </a:cubicBezTo>
                <a:cubicBezTo>
                  <a:pt x="5581945" y="-15805"/>
                  <a:pt x="5834073" y="1929"/>
                  <a:pt x="6140988" y="0"/>
                </a:cubicBezTo>
                <a:cubicBezTo>
                  <a:pt x="6188097" y="107542"/>
                  <a:pt x="6102628" y="362297"/>
                  <a:pt x="6140988" y="465334"/>
                </a:cubicBezTo>
                <a:cubicBezTo>
                  <a:pt x="6179348" y="568371"/>
                  <a:pt x="6088752" y="830453"/>
                  <a:pt x="6140988" y="930667"/>
                </a:cubicBezTo>
                <a:cubicBezTo>
                  <a:pt x="6193224" y="1030881"/>
                  <a:pt x="6117700" y="1182601"/>
                  <a:pt x="6140988" y="1396001"/>
                </a:cubicBezTo>
                <a:cubicBezTo>
                  <a:pt x="5878435" y="1474671"/>
                  <a:pt x="5707051" y="1360634"/>
                  <a:pt x="5459897" y="1396001"/>
                </a:cubicBezTo>
                <a:cubicBezTo>
                  <a:pt x="5212743" y="1431368"/>
                  <a:pt x="5091117" y="1361295"/>
                  <a:pt x="4901625" y="1396001"/>
                </a:cubicBezTo>
                <a:cubicBezTo>
                  <a:pt x="4712133" y="1430707"/>
                  <a:pt x="4519167" y="1391186"/>
                  <a:pt x="4343353" y="1396001"/>
                </a:cubicBezTo>
                <a:cubicBezTo>
                  <a:pt x="4167539" y="1400816"/>
                  <a:pt x="3907824" y="1377120"/>
                  <a:pt x="3785082" y="1396001"/>
                </a:cubicBezTo>
                <a:cubicBezTo>
                  <a:pt x="3662340" y="1414882"/>
                  <a:pt x="3418637" y="1345280"/>
                  <a:pt x="3226810" y="1396001"/>
                </a:cubicBezTo>
                <a:cubicBezTo>
                  <a:pt x="3034983" y="1446722"/>
                  <a:pt x="2974008" y="1364480"/>
                  <a:pt x="2729948" y="1396001"/>
                </a:cubicBezTo>
                <a:cubicBezTo>
                  <a:pt x="2485888" y="1427522"/>
                  <a:pt x="2274748" y="1372772"/>
                  <a:pt x="2110267" y="1396001"/>
                </a:cubicBezTo>
                <a:cubicBezTo>
                  <a:pt x="1945786" y="1419230"/>
                  <a:pt x="1775561" y="1393742"/>
                  <a:pt x="1551995" y="1396001"/>
                </a:cubicBezTo>
                <a:cubicBezTo>
                  <a:pt x="1328429" y="1398260"/>
                  <a:pt x="1029737" y="1377434"/>
                  <a:pt x="870904" y="1396001"/>
                </a:cubicBezTo>
                <a:cubicBezTo>
                  <a:pt x="712071" y="1414568"/>
                  <a:pt x="272892" y="1297501"/>
                  <a:pt x="0" y="1396001"/>
                </a:cubicBezTo>
                <a:cubicBezTo>
                  <a:pt x="-48662" y="1186426"/>
                  <a:pt x="49563" y="1125864"/>
                  <a:pt x="0" y="916707"/>
                </a:cubicBezTo>
                <a:cubicBezTo>
                  <a:pt x="-49563" y="707550"/>
                  <a:pt x="11938" y="605037"/>
                  <a:pt x="0" y="451374"/>
                </a:cubicBezTo>
                <a:cubicBezTo>
                  <a:pt x="-11938" y="297711"/>
                  <a:pt x="36266" y="135777"/>
                  <a:pt x="0" y="0"/>
                </a:cubicBezTo>
                <a:close/>
              </a:path>
              <a:path w="6140988" h="1396001" stroke="0" extrusionOk="0">
                <a:moveTo>
                  <a:pt x="0" y="0"/>
                </a:moveTo>
                <a:cubicBezTo>
                  <a:pt x="219165" y="-30619"/>
                  <a:pt x="254366" y="36283"/>
                  <a:pt x="496862" y="0"/>
                </a:cubicBezTo>
                <a:cubicBezTo>
                  <a:pt x="739358" y="-36283"/>
                  <a:pt x="766700" y="28019"/>
                  <a:pt x="870904" y="0"/>
                </a:cubicBezTo>
                <a:cubicBezTo>
                  <a:pt x="975108" y="-28019"/>
                  <a:pt x="1303554" y="21466"/>
                  <a:pt x="1551995" y="0"/>
                </a:cubicBezTo>
                <a:cubicBezTo>
                  <a:pt x="1800436" y="-21466"/>
                  <a:pt x="1890419" y="17217"/>
                  <a:pt x="2048857" y="0"/>
                </a:cubicBezTo>
                <a:cubicBezTo>
                  <a:pt x="2207295" y="-17217"/>
                  <a:pt x="2318429" y="14708"/>
                  <a:pt x="2545719" y="0"/>
                </a:cubicBezTo>
                <a:cubicBezTo>
                  <a:pt x="2773009" y="-14708"/>
                  <a:pt x="2994908" y="35368"/>
                  <a:pt x="3226810" y="0"/>
                </a:cubicBezTo>
                <a:cubicBezTo>
                  <a:pt x="3458712" y="-35368"/>
                  <a:pt x="3492658" y="7308"/>
                  <a:pt x="3662262" y="0"/>
                </a:cubicBezTo>
                <a:cubicBezTo>
                  <a:pt x="3831866" y="-7308"/>
                  <a:pt x="4140527" y="8931"/>
                  <a:pt x="4343353" y="0"/>
                </a:cubicBezTo>
                <a:cubicBezTo>
                  <a:pt x="4546179" y="-8931"/>
                  <a:pt x="4761917" y="41447"/>
                  <a:pt x="5024445" y="0"/>
                </a:cubicBezTo>
                <a:cubicBezTo>
                  <a:pt x="5286973" y="-41447"/>
                  <a:pt x="5431779" y="29495"/>
                  <a:pt x="5582716" y="0"/>
                </a:cubicBezTo>
                <a:cubicBezTo>
                  <a:pt x="5733653" y="-29495"/>
                  <a:pt x="5883984" y="6491"/>
                  <a:pt x="6140988" y="0"/>
                </a:cubicBezTo>
                <a:cubicBezTo>
                  <a:pt x="6153940" y="217541"/>
                  <a:pt x="6090547" y="350060"/>
                  <a:pt x="6140988" y="451374"/>
                </a:cubicBezTo>
                <a:cubicBezTo>
                  <a:pt x="6191429" y="552688"/>
                  <a:pt x="6135637" y="663949"/>
                  <a:pt x="6140988" y="874827"/>
                </a:cubicBezTo>
                <a:cubicBezTo>
                  <a:pt x="6146339" y="1085705"/>
                  <a:pt x="6103321" y="1279044"/>
                  <a:pt x="6140988" y="1396001"/>
                </a:cubicBezTo>
                <a:cubicBezTo>
                  <a:pt x="5902491" y="1448151"/>
                  <a:pt x="5702388" y="1384506"/>
                  <a:pt x="5582716" y="1396001"/>
                </a:cubicBezTo>
                <a:cubicBezTo>
                  <a:pt x="5463044" y="1407496"/>
                  <a:pt x="5179379" y="1353303"/>
                  <a:pt x="5024445" y="1396001"/>
                </a:cubicBezTo>
                <a:cubicBezTo>
                  <a:pt x="4869511" y="1438699"/>
                  <a:pt x="4666969" y="1353945"/>
                  <a:pt x="4343353" y="1396001"/>
                </a:cubicBezTo>
                <a:cubicBezTo>
                  <a:pt x="4019737" y="1438057"/>
                  <a:pt x="3972777" y="1390537"/>
                  <a:pt x="3785082" y="1396001"/>
                </a:cubicBezTo>
                <a:cubicBezTo>
                  <a:pt x="3597387" y="1401465"/>
                  <a:pt x="3518921" y="1369337"/>
                  <a:pt x="3411040" y="1396001"/>
                </a:cubicBezTo>
                <a:cubicBezTo>
                  <a:pt x="3303159" y="1422665"/>
                  <a:pt x="3134350" y="1375362"/>
                  <a:pt x="2975588" y="1396001"/>
                </a:cubicBezTo>
                <a:cubicBezTo>
                  <a:pt x="2816826" y="1416640"/>
                  <a:pt x="2440798" y="1336105"/>
                  <a:pt x="2294496" y="1396001"/>
                </a:cubicBezTo>
                <a:cubicBezTo>
                  <a:pt x="2148194" y="1455897"/>
                  <a:pt x="1916602" y="1367448"/>
                  <a:pt x="1736225" y="1396001"/>
                </a:cubicBezTo>
                <a:cubicBezTo>
                  <a:pt x="1555848" y="1424554"/>
                  <a:pt x="1412388" y="1352737"/>
                  <a:pt x="1300773" y="1396001"/>
                </a:cubicBezTo>
                <a:cubicBezTo>
                  <a:pt x="1189158" y="1439265"/>
                  <a:pt x="870495" y="1357360"/>
                  <a:pt x="742501" y="1396001"/>
                </a:cubicBezTo>
                <a:cubicBezTo>
                  <a:pt x="614507" y="1434642"/>
                  <a:pt x="196374" y="1322040"/>
                  <a:pt x="0" y="1396001"/>
                </a:cubicBezTo>
                <a:cubicBezTo>
                  <a:pt x="-4011" y="1281850"/>
                  <a:pt x="165" y="1164810"/>
                  <a:pt x="0" y="972547"/>
                </a:cubicBezTo>
                <a:cubicBezTo>
                  <a:pt x="-165" y="780284"/>
                  <a:pt x="23254" y="651211"/>
                  <a:pt x="0" y="493254"/>
                </a:cubicBezTo>
                <a:cubicBezTo>
                  <a:pt x="-23254" y="335297"/>
                  <a:pt x="31881" y="171227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你會怎麼形容影片中的芭比？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影片中的小女孩的未來聽起來如何？</a:t>
            </a:r>
          </a:p>
        </p:txBody>
      </p:sp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53D97D61-307D-AD42-8214-13DD7D7B051A}"/>
              </a:ext>
            </a:extLst>
          </p:cNvPr>
          <p:cNvSpPr txBox="1"/>
          <p:nvPr/>
        </p:nvSpPr>
        <p:spPr>
          <a:xfrm>
            <a:off x="1533442" y="2443145"/>
            <a:ext cx="2124158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進行實作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564202E1-D4B7-68B0-EF13-686002F741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96793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2E93A8EC-9E62-EE32-3FDE-B07EF9CD2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53BD06CB-B7BA-B685-74B2-DDFF46086F1F}"/>
              </a:ext>
            </a:extLst>
          </p:cNvPr>
          <p:cNvSpPr txBox="1"/>
          <p:nvPr/>
        </p:nvSpPr>
        <p:spPr>
          <a:xfrm>
            <a:off x="1174212" y="2980057"/>
            <a:ext cx="5667459" cy="1820543"/>
          </a:xfrm>
          <a:custGeom>
            <a:avLst/>
            <a:gdLst>
              <a:gd name="connsiteX0" fmla="*/ 0 w 5667459"/>
              <a:gd name="connsiteY0" fmla="*/ 0 h 1820543"/>
              <a:gd name="connsiteX1" fmla="*/ 680095 w 5667459"/>
              <a:gd name="connsiteY1" fmla="*/ 0 h 1820543"/>
              <a:gd name="connsiteX2" fmla="*/ 1360190 w 5667459"/>
              <a:gd name="connsiteY2" fmla="*/ 0 h 1820543"/>
              <a:gd name="connsiteX3" fmla="*/ 1926936 w 5667459"/>
              <a:gd name="connsiteY3" fmla="*/ 0 h 1820543"/>
              <a:gd name="connsiteX4" fmla="*/ 2550357 w 5667459"/>
              <a:gd name="connsiteY4" fmla="*/ 0 h 1820543"/>
              <a:gd name="connsiteX5" fmla="*/ 3060428 w 5667459"/>
              <a:gd name="connsiteY5" fmla="*/ 0 h 1820543"/>
              <a:gd name="connsiteX6" fmla="*/ 3627174 w 5667459"/>
              <a:gd name="connsiteY6" fmla="*/ 0 h 1820543"/>
              <a:gd name="connsiteX7" fmla="*/ 4307269 w 5667459"/>
              <a:gd name="connsiteY7" fmla="*/ 0 h 1820543"/>
              <a:gd name="connsiteX8" fmla="*/ 4760666 w 5667459"/>
              <a:gd name="connsiteY8" fmla="*/ 0 h 1820543"/>
              <a:gd name="connsiteX9" fmla="*/ 5667459 w 5667459"/>
              <a:gd name="connsiteY9" fmla="*/ 0 h 1820543"/>
              <a:gd name="connsiteX10" fmla="*/ 5667459 w 5667459"/>
              <a:gd name="connsiteY10" fmla="*/ 418725 h 1820543"/>
              <a:gd name="connsiteX11" fmla="*/ 5667459 w 5667459"/>
              <a:gd name="connsiteY11" fmla="*/ 855655 h 1820543"/>
              <a:gd name="connsiteX12" fmla="*/ 5667459 w 5667459"/>
              <a:gd name="connsiteY12" fmla="*/ 1310791 h 1820543"/>
              <a:gd name="connsiteX13" fmla="*/ 5667459 w 5667459"/>
              <a:gd name="connsiteY13" fmla="*/ 1820543 h 1820543"/>
              <a:gd name="connsiteX14" fmla="*/ 4987364 w 5667459"/>
              <a:gd name="connsiteY14" fmla="*/ 1820543 h 1820543"/>
              <a:gd name="connsiteX15" fmla="*/ 4420618 w 5667459"/>
              <a:gd name="connsiteY15" fmla="*/ 1820543 h 1820543"/>
              <a:gd name="connsiteX16" fmla="*/ 3853872 w 5667459"/>
              <a:gd name="connsiteY16" fmla="*/ 1820543 h 1820543"/>
              <a:gd name="connsiteX17" fmla="*/ 3287126 w 5667459"/>
              <a:gd name="connsiteY17" fmla="*/ 1820543 h 1820543"/>
              <a:gd name="connsiteX18" fmla="*/ 2720380 w 5667459"/>
              <a:gd name="connsiteY18" fmla="*/ 1820543 h 1820543"/>
              <a:gd name="connsiteX19" fmla="*/ 2210309 w 5667459"/>
              <a:gd name="connsiteY19" fmla="*/ 1820543 h 1820543"/>
              <a:gd name="connsiteX20" fmla="*/ 1586889 w 5667459"/>
              <a:gd name="connsiteY20" fmla="*/ 1820543 h 1820543"/>
              <a:gd name="connsiteX21" fmla="*/ 1020143 w 5667459"/>
              <a:gd name="connsiteY21" fmla="*/ 1820543 h 1820543"/>
              <a:gd name="connsiteX22" fmla="*/ 0 w 5667459"/>
              <a:gd name="connsiteY22" fmla="*/ 1820543 h 1820543"/>
              <a:gd name="connsiteX23" fmla="*/ 0 w 5667459"/>
              <a:gd name="connsiteY23" fmla="*/ 1328996 h 1820543"/>
              <a:gd name="connsiteX24" fmla="*/ 0 w 5667459"/>
              <a:gd name="connsiteY24" fmla="*/ 837450 h 1820543"/>
              <a:gd name="connsiteX25" fmla="*/ 0 w 5667459"/>
              <a:gd name="connsiteY25" fmla="*/ 0 h 182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667459" h="1820543" fill="none" extrusionOk="0">
                <a:moveTo>
                  <a:pt x="0" y="0"/>
                </a:moveTo>
                <a:cubicBezTo>
                  <a:pt x="206702" y="-39296"/>
                  <a:pt x="405249" y="62855"/>
                  <a:pt x="680095" y="0"/>
                </a:cubicBezTo>
                <a:cubicBezTo>
                  <a:pt x="954941" y="-62855"/>
                  <a:pt x="1112299" y="79909"/>
                  <a:pt x="1360190" y="0"/>
                </a:cubicBezTo>
                <a:cubicBezTo>
                  <a:pt x="1608082" y="-79909"/>
                  <a:pt x="1730107" y="42997"/>
                  <a:pt x="1926936" y="0"/>
                </a:cubicBezTo>
                <a:cubicBezTo>
                  <a:pt x="2123765" y="-42997"/>
                  <a:pt x="2268601" y="64210"/>
                  <a:pt x="2550357" y="0"/>
                </a:cubicBezTo>
                <a:cubicBezTo>
                  <a:pt x="2832113" y="-64210"/>
                  <a:pt x="2919773" y="26603"/>
                  <a:pt x="3060428" y="0"/>
                </a:cubicBezTo>
                <a:cubicBezTo>
                  <a:pt x="3201083" y="-26603"/>
                  <a:pt x="3370507" y="54885"/>
                  <a:pt x="3627174" y="0"/>
                </a:cubicBezTo>
                <a:cubicBezTo>
                  <a:pt x="3883841" y="-54885"/>
                  <a:pt x="4078945" y="36427"/>
                  <a:pt x="4307269" y="0"/>
                </a:cubicBezTo>
                <a:cubicBezTo>
                  <a:pt x="4535593" y="-36427"/>
                  <a:pt x="4599448" y="31060"/>
                  <a:pt x="4760666" y="0"/>
                </a:cubicBezTo>
                <a:cubicBezTo>
                  <a:pt x="4921884" y="-31060"/>
                  <a:pt x="5371491" y="57396"/>
                  <a:pt x="5667459" y="0"/>
                </a:cubicBezTo>
                <a:cubicBezTo>
                  <a:pt x="5668193" y="136176"/>
                  <a:pt x="5659710" y="218592"/>
                  <a:pt x="5667459" y="418725"/>
                </a:cubicBezTo>
                <a:cubicBezTo>
                  <a:pt x="5675208" y="618858"/>
                  <a:pt x="5639295" y="741346"/>
                  <a:pt x="5667459" y="855655"/>
                </a:cubicBezTo>
                <a:cubicBezTo>
                  <a:pt x="5695623" y="969964"/>
                  <a:pt x="5631625" y="1091780"/>
                  <a:pt x="5667459" y="1310791"/>
                </a:cubicBezTo>
                <a:cubicBezTo>
                  <a:pt x="5703293" y="1529802"/>
                  <a:pt x="5637199" y="1656244"/>
                  <a:pt x="5667459" y="1820543"/>
                </a:cubicBezTo>
                <a:cubicBezTo>
                  <a:pt x="5366229" y="1821853"/>
                  <a:pt x="5321046" y="1756856"/>
                  <a:pt x="4987364" y="1820543"/>
                </a:cubicBezTo>
                <a:cubicBezTo>
                  <a:pt x="4653682" y="1884230"/>
                  <a:pt x="4537532" y="1820185"/>
                  <a:pt x="4420618" y="1820543"/>
                </a:cubicBezTo>
                <a:cubicBezTo>
                  <a:pt x="4303704" y="1820901"/>
                  <a:pt x="4011337" y="1793330"/>
                  <a:pt x="3853872" y="1820543"/>
                </a:cubicBezTo>
                <a:cubicBezTo>
                  <a:pt x="3696407" y="1847756"/>
                  <a:pt x="3491583" y="1806223"/>
                  <a:pt x="3287126" y="1820543"/>
                </a:cubicBezTo>
                <a:cubicBezTo>
                  <a:pt x="3082669" y="1834863"/>
                  <a:pt x="2988881" y="1814022"/>
                  <a:pt x="2720380" y="1820543"/>
                </a:cubicBezTo>
                <a:cubicBezTo>
                  <a:pt x="2451879" y="1827064"/>
                  <a:pt x="2345295" y="1771391"/>
                  <a:pt x="2210309" y="1820543"/>
                </a:cubicBezTo>
                <a:cubicBezTo>
                  <a:pt x="2075323" y="1869695"/>
                  <a:pt x="1818592" y="1782476"/>
                  <a:pt x="1586889" y="1820543"/>
                </a:cubicBezTo>
                <a:cubicBezTo>
                  <a:pt x="1355186" y="1858610"/>
                  <a:pt x="1239106" y="1772871"/>
                  <a:pt x="1020143" y="1820543"/>
                </a:cubicBezTo>
                <a:cubicBezTo>
                  <a:pt x="801180" y="1868215"/>
                  <a:pt x="349556" y="1814959"/>
                  <a:pt x="0" y="1820543"/>
                </a:cubicBezTo>
                <a:cubicBezTo>
                  <a:pt x="-20508" y="1581338"/>
                  <a:pt x="18808" y="1543827"/>
                  <a:pt x="0" y="1328996"/>
                </a:cubicBezTo>
                <a:cubicBezTo>
                  <a:pt x="-18808" y="1114165"/>
                  <a:pt x="40691" y="1036362"/>
                  <a:pt x="0" y="837450"/>
                </a:cubicBezTo>
                <a:cubicBezTo>
                  <a:pt x="-40691" y="638538"/>
                  <a:pt x="11629" y="406849"/>
                  <a:pt x="0" y="0"/>
                </a:cubicBezTo>
                <a:close/>
              </a:path>
              <a:path w="5667459" h="1820543" stroke="0" extrusionOk="0">
                <a:moveTo>
                  <a:pt x="0" y="0"/>
                </a:moveTo>
                <a:cubicBezTo>
                  <a:pt x="106825" y="-51073"/>
                  <a:pt x="390225" y="18291"/>
                  <a:pt x="510071" y="0"/>
                </a:cubicBezTo>
                <a:cubicBezTo>
                  <a:pt x="629917" y="-18291"/>
                  <a:pt x="712641" y="12923"/>
                  <a:pt x="906793" y="0"/>
                </a:cubicBezTo>
                <a:cubicBezTo>
                  <a:pt x="1100945" y="-12923"/>
                  <a:pt x="1330681" y="2801"/>
                  <a:pt x="1586889" y="0"/>
                </a:cubicBezTo>
                <a:cubicBezTo>
                  <a:pt x="1843097" y="-2801"/>
                  <a:pt x="1869707" y="39531"/>
                  <a:pt x="2096960" y="0"/>
                </a:cubicBezTo>
                <a:cubicBezTo>
                  <a:pt x="2324213" y="-39531"/>
                  <a:pt x="2458685" y="10494"/>
                  <a:pt x="2607031" y="0"/>
                </a:cubicBezTo>
                <a:cubicBezTo>
                  <a:pt x="2755377" y="-10494"/>
                  <a:pt x="3000470" y="72662"/>
                  <a:pt x="3287126" y="0"/>
                </a:cubicBezTo>
                <a:cubicBezTo>
                  <a:pt x="3573782" y="-72662"/>
                  <a:pt x="3633357" y="8594"/>
                  <a:pt x="3740523" y="0"/>
                </a:cubicBezTo>
                <a:cubicBezTo>
                  <a:pt x="3847689" y="-8594"/>
                  <a:pt x="4282355" y="63433"/>
                  <a:pt x="4420618" y="0"/>
                </a:cubicBezTo>
                <a:cubicBezTo>
                  <a:pt x="4558881" y="-63433"/>
                  <a:pt x="4928024" y="22410"/>
                  <a:pt x="5100713" y="0"/>
                </a:cubicBezTo>
                <a:cubicBezTo>
                  <a:pt x="5273402" y="-22410"/>
                  <a:pt x="5546784" y="29998"/>
                  <a:pt x="5667459" y="0"/>
                </a:cubicBezTo>
                <a:cubicBezTo>
                  <a:pt x="5725806" y="213931"/>
                  <a:pt x="5661060" y="328915"/>
                  <a:pt x="5667459" y="491547"/>
                </a:cubicBezTo>
                <a:cubicBezTo>
                  <a:pt x="5673858" y="654179"/>
                  <a:pt x="5628351" y="810265"/>
                  <a:pt x="5667459" y="964888"/>
                </a:cubicBezTo>
                <a:cubicBezTo>
                  <a:pt x="5706567" y="1119511"/>
                  <a:pt x="5638928" y="1197546"/>
                  <a:pt x="5667459" y="1365407"/>
                </a:cubicBezTo>
                <a:cubicBezTo>
                  <a:pt x="5695990" y="1533268"/>
                  <a:pt x="5646462" y="1678258"/>
                  <a:pt x="5667459" y="1820543"/>
                </a:cubicBezTo>
                <a:cubicBezTo>
                  <a:pt x="5384532" y="1885908"/>
                  <a:pt x="5233876" y="1756931"/>
                  <a:pt x="5100713" y="1820543"/>
                </a:cubicBezTo>
                <a:cubicBezTo>
                  <a:pt x="4967550" y="1884155"/>
                  <a:pt x="4657572" y="1806969"/>
                  <a:pt x="4533967" y="1820543"/>
                </a:cubicBezTo>
                <a:cubicBezTo>
                  <a:pt x="4410362" y="1834117"/>
                  <a:pt x="4085214" y="1740728"/>
                  <a:pt x="3853872" y="1820543"/>
                </a:cubicBezTo>
                <a:cubicBezTo>
                  <a:pt x="3622531" y="1900358"/>
                  <a:pt x="3486245" y="1793788"/>
                  <a:pt x="3287126" y="1820543"/>
                </a:cubicBezTo>
                <a:cubicBezTo>
                  <a:pt x="3088007" y="1847298"/>
                  <a:pt x="3040122" y="1788839"/>
                  <a:pt x="2890404" y="1820543"/>
                </a:cubicBezTo>
                <a:cubicBezTo>
                  <a:pt x="2740686" y="1852247"/>
                  <a:pt x="2655043" y="1767101"/>
                  <a:pt x="2437007" y="1820543"/>
                </a:cubicBezTo>
                <a:cubicBezTo>
                  <a:pt x="2218971" y="1873985"/>
                  <a:pt x="2063388" y="1771807"/>
                  <a:pt x="1756912" y="1820543"/>
                </a:cubicBezTo>
                <a:cubicBezTo>
                  <a:pt x="1450437" y="1869279"/>
                  <a:pt x="1379015" y="1760300"/>
                  <a:pt x="1190166" y="1820543"/>
                </a:cubicBezTo>
                <a:cubicBezTo>
                  <a:pt x="1001317" y="1880786"/>
                  <a:pt x="894077" y="1810047"/>
                  <a:pt x="736770" y="1820543"/>
                </a:cubicBezTo>
                <a:cubicBezTo>
                  <a:pt x="579463" y="1831039"/>
                  <a:pt x="305749" y="1737748"/>
                  <a:pt x="0" y="1820543"/>
                </a:cubicBezTo>
                <a:cubicBezTo>
                  <a:pt x="-8850" y="1625074"/>
                  <a:pt x="1337" y="1536973"/>
                  <a:pt x="0" y="1420024"/>
                </a:cubicBezTo>
                <a:cubicBezTo>
                  <a:pt x="-1337" y="1303075"/>
                  <a:pt x="13881" y="1125840"/>
                  <a:pt x="0" y="1019504"/>
                </a:cubicBezTo>
                <a:cubicBezTo>
                  <a:pt x="-13881" y="913168"/>
                  <a:pt x="24624" y="737248"/>
                  <a:pt x="0" y="546163"/>
                </a:cubicBezTo>
                <a:cubicBezTo>
                  <a:pt x="-24624" y="355078"/>
                  <a:pt x="38770" y="118172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AZ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研發人成芭比靈感</a:t>
            </a:r>
          </a:p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疫苗學者認為：女孩要勇敢追夢</a:t>
            </a:r>
          </a:p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7" name="圖片 6" descr="一張含有 美工圖案, 圖解, 圖形, 卡通 的圖片&#10;&#10;AI 產生的內容可能不正確。">
            <a:extLst>
              <a:ext uri="{FF2B5EF4-FFF2-40B4-BE49-F238E27FC236}">
                <a16:creationId xmlns:a16="http://schemas.microsoft.com/office/drawing/2014/main" id="{CF3E3261-074C-F20A-1BDB-8D2CE89F5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228" y="2944896"/>
            <a:ext cx="2434404" cy="3684504"/>
          </a:xfrm>
          <a:prstGeom prst="rect">
            <a:avLst/>
          </a:prstGeom>
        </p:spPr>
      </p:pic>
      <p:pic>
        <p:nvPicPr>
          <p:cNvPr id="12" name="圖片 11" descr="一張含有 藝術, 卡通, 圖解 的圖片&#10;&#10;AI 產生的內容可能不正確。">
            <a:extLst>
              <a:ext uri="{FF2B5EF4-FFF2-40B4-BE49-F238E27FC236}">
                <a16:creationId xmlns:a16="http://schemas.microsoft.com/office/drawing/2014/main" id="{81AC5F07-11F0-5AEC-94A9-8E44630FB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45101" y="2926943"/>
            <a:ext cx="2116608" cy="3821133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B97B084F-2D94-40C7-6DDD-9006F65CE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7097" y="2926944"/>
            <a:ext cx="2193520" cy="3877943"/>
          </a:xfrm>
          <a:prstGeom prst="rect">
            <a:avLst/>
          </a:prstGeom>
        </p:spPr>
      </p:pic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A0C76EA0-A957-4625-7BE9-A9326BC5F3B1}"/>
              </a:ext>
            </a:extLst>
          </p:cNvPr>
          <p:cNvSpPr txBox="1"/>
          <p:nvPr/>
        </p:nvSpPr>
        <p:spPr>
          <a:xfrm>
            <a:off x="1174213" y="2081985"/>
            <a:ext cx="6255288" cy="1053101"/>
          </a:xfrm>
          <a:custGeom>
            <a:avLst/>
            <a:gdLst>
              <a:gd name="connsiteX0" fmla="*/ 0 w 6255288"/>
              <a:gd name="connsiteY0" fmla="*/ 0 h 1053101"/>
              <a:gd name="connsiteX1" fmla="*/ 631215 w 6255288"/>
              <a:gd name="connsiteY1" fmla="*/ 0 h 1053101"/>
              <a:gd name="connsiteX2" fmla="*/ 1012219 w 6255288"/>
              <a:gd name="connsiteY2" fmla="*/ 0 h 1053101"/>
              <a:gd name="connsiteX3" fmla="*/ 1518329 w 6255288"/>
              <a:gd name="connsiteY3" fmla="*/ 0 h 1053101"/>
              <a:gd name="connsiteX4" fmla="*/ 2212097 w 6255288"/>
              <a:gd name="connsiteY4" fmla="*/ 0 h 1053101"/>
              <a:gd name="connsiteX5" fmla="*/ 2780760 w 6255288"/>
              <a:gd name="connsiteY5" fmla="*/ 0 h 1053101"/>
              <a:gd name="connsiteX6" fmla="*/ 3411975 w 6255288"/>
              <a:gd name="connsiteY6" fmla="*/ 0 h 1053101"/>
              <a:gd name="connsiteX7" fmla="*/ 3918085 w 6255288"/>
              <a:gd name="connsiteY7" fmla="*/ 0 h 1053101"/>
              <a:gd name="connsiteX8" fmla="*/ 4486747 w 6255288"/>
              <a:gd name="connsiteY8" fmla="*/ 0 h 1053101"/>
              <a:gd name="connsiteX9" fmla="*/ 5180516 w 6255288"/>
              <a:gd name="connsiteY9" fmla="*/ 0 h 1053101"/>
              <a:gd name="connsiteX10" fmla="*/ 5624073 w 6255288"/>
              <a:gd name="connsiteY10" fmla="*/ 0 h 1053101"/>
              <a:gd name="connsiteX11" fmla="*/ 6255288 w 6255288"/>
              <a:gd name="connsiteY11" fmla="*/ 0 h 1053101"/>
              <a:gd name="connsiteX12" fmla="*/ 6255288 w 6255288"/>
              <a:gd name="connsiteY12" fmla="*/ 505488 h 1053101"/>
              <a:gd name="connsiteX13" fmla="*/ 6255288 w 6255288"/>
              <a:gd name="connsiteY13" fmla="*/ 1053101 h 1053101"/>
              <a:gd name="connsiteX14" fmla="*/ 5686625 w 6255288"/>
              <a:gd name="connsiteY14" fmla="*/ 1053101 h 1053101"/>
              <a:gd name="connsiteX15" fmla="*/ 5117963 w 6255288"/>
              <a:gd name="connsiteY15" fmla="*/ 1053101 h 1053101"/>
              <a:gd name="connsiteX16" fmla="*/ 4674406 w 6255288"/>
              <a:gd name="connsiteY16" fmla="*/ 1053101 h 1053101"/>
              <a:gd name="connsiteX17" fmla="*/ 4105744 w 6255288"/>
              <a:gd name="connsiteY17" fmla="*/ 1053101 h 1053101"/>
              <a:gd name="connsiteX18" fmla="*/ 3537081 w 6255288"/>
              <a:gd name="connsiteY18" fmla="*/ 1053101 h 1053101"/>
              <a:gd name="connsiteX19" fmla="*/ 2968418 w 6255288"/>
              <a:gd name="connsiteY19" fmla="*/ 1053101 h 1053101"/>
              <a:gd name="connsiteX20" fmla="*/ 2399756 w 6255288"/>
              <a:gd name="connsiteY20" fmla="*/ 1053101 h 1053101"/>
              <a:gd name="connsiteX21" fmla="*/ 1893646 w 6255288"/>
              <a:gd name="connsiteY21" fmla="*/ 1053101 h 1053101"/>
              <a:gd name="connsiteX22" fmla="*/ 1262431 w 6255288"/>
              <a:gd name="connsiteY22" fmla="*/ 1053101 h 1053101"/>
              <a:gd name="connsiteX23" fmla="*/ 693768 w 6255288"/>
              <a:gd name="connsiteY23" fmla="*/ 1053101 h 1053101"/>
              <a:gd name="connsiteX24" fmla="*/ 0 w 6255288"/>
              <a:gd name="connsiteY24" fmla="*/ 1053101 h 1053101"/>
              <a:gd name="connsiteX25" fmla="*/ 0 w 6255288"/>
              <a:gd name="connsiteY25" fmla="*/ 505488 h 1053101"/>
              <a:gd name="connsiteX26" fmla="*/ 0 w 6255288"/>
              <a:gd name="connsiteY26" fmla="*/ 0 h 105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55288" h="1053101" fill="none" extrusionOk="0">
                <a:moveTo>
                  <a:pt x="0" y="0"/>
                </a:moveTo>
                <a:cubicBezTo>
                  <a:pt x="243576" y="-15151"/>
                  <a:pt x="411765" y="73459"/>
                  <a:pt x="631215" y="0"/>
                </a:cubicBezTo>
                <a:cubicBezTo>
                  <a:pt x="850666" y="-73459"/>
                  <a:pt x="933259" y="18486"/>
                  <a:pt x="1012219" y="0"/>
                </a:cubicBezTo>
                <a:cubicBezTo>
                  <a:pt x="1091179" y="-18486"/>
                  <a:pt x="1272322" y="24322"/>
                  <a:pt x="1518329" y="0"/>
                </a:cubicBezTo>
                <a:cubicBezTo>
                  <a:pt x="1764336" y="-24322"/>
                  <a:pt x="1935617" y="28618"/>
                  <a:pt x="2212097" y="0"/>
                </a:cubicBezTo>
                <a:cubicBezTo>
                  <a:pt x="2488577" y="-28618"/>
                  <a:pt x="2634608" y="55037"/>
                  <a:pt x="2780760" y="0"/>
                </a:cubicBezTo>
                <a:cubicBezTo>
                  <a:pt x="2926912" y="-55037"/>
                  <a:pt x="3256916" y="3530"/>
                  <a:pt x="3411975" y="0"/>
                </a:cubicBezTo>
                <a:cubicBezTo>
                  <a:pt x="3567035" y="-3530"/>
                  <a:pt x="3759416" y="17620"/>
                  <a:pt x="3918085" y="0"/>
                </a:cubicBezTo>
                <a:cubicBezTo>
                  <a:pt x="4076754" y="-17620"/>
                  <a:pt x="4212601" y="47855"/>
                  <a:pt x="4486747" y="0"/>
                </a:cubicBezTo>
                <a:cubicBezTo>
                  <a:pt x="4760893" y="-47855"/>
                  <a:pt x="4963025" y="18463"/>
                  <a:pt x="5180516" y="0"/>
                </a:cubicBezTo>
                <a:cubicBezTo>
                  <a:pt x="5398007" y="-18463"/>
                  <a:pt x="5417232" y="24428"/>
                  <a:pt x="5624073" y="0"/>
                </a:cubicBezTo>
                <a:cubicBezTo>
                  <a:pt x="5830914" y="-24428"/>
                  <a:pt x="6041379" y="57045"/>
                  <a:pt x="6255288" y="0"/>
                </a:cubicBezTo>
                <a:cubicBezTo>
                  <a:pt x="6284600" y="241212"/>
                  <a:pt x="6226568" y="303339"/>
                  <a:pt x="6255288" y="505488"/>
                </a:cubicBezTo>
                <a:cubicBezTo>
                  <a:pt x="6284008" y="707637"/>
                  <a:pt x="6198513" y="924145"/>
                  <a:pt x="6255288" y="1053101"/>
                </a:cubicBezTo>
                <a:cubicBezTo>
                  <a:pt x="6096204" y="1055901"/>
                  <a:pt x="5940965" y="994430"/>
                  <a:pt x="5686625" y="1053101"/>
                </a:cubicBezTo>
                <a:cubicBezTo>
                  <a:pt x="5432285" y="1111772"/>
                  <a:pt x="5329515" y="1051254"/>
                  <a:pt x="5117963" y="1053101"/>
                </a:cubicBezTo>
                <a:cubicBezTo>
                  <a:pt x="4906411" y="1054948"/>
                  <a:pt x="4843027" y="1039127"/>
                  <a:pt x="4674406" y="1053101"/>
                </a:cubicBezTo>
                <a:cubicBezTo>
                  <a:pt x="4505785" y="1067075"/>
                  <a:pt x="4372626" y="1043520"/>
                  <a:pt x="4105744" y="1053101"/>
                </a:cubicBezTo>
                <a:cubicBezTo>
                  <a:pt x="3838862" y="1062682"/>
                  <a:pt x="3666598" y="1011550"/>
                  <a:pt x="3537081" y="1053101"/>
                </a:cubicBezTo>
                <a:cubicBezTo>
                  <a:pt x="3407564" y="1094652"/>
                  <a:pt x="3201767" y="994260"/>
                  <a:pt x="2968418" y="1053101"/>
                </a:cubicBezTo>
                <a:cubicBezTo>
                  <a:pt x="2735069" y="1111942"/>
                  <a:pt x="2556638" y="1019191"/>
                  <a:pt x="2399756" y="1053101"/>
                </a:cubicBezTo>
                <a:cubicBezTo>
                  <a:pt x="2242874" y="1087011"/>
                  <a:pt x="2044352" y="1036546"/>
                  <a:pt x="1893646" y="1053101"/>
                </a:cubicBezTo>
                <a:cubicBezTo>
                  <a:pt x="1742940" y="1069656"/>
                  <a:pt x="1519940" y="1042972"/>
                  <a:pt x="1262431" y="1053101"/>
                </a:cubicBezTo>
                <a:cubicBezTo>
                  <a:pt x="1004922" y="1063230"/>
                  <a:pt x="871943" y="1050406"/>
                  <a:pt x="693768" y="1053101"/>
                </a:cubicBezTo>
                <a:cubicBezTo>
                  <a:pt x="515593" y="1055796"/>
                  <a:pt x="251645" y="1017003"/>
                  <a:pt x="0" y="1053101"/>
                </a:cubicBezTo>
                <a:cubicBezTo>
                  <a:pt x="-31970" y="933590"/>
                  <a:pt x="37669" y="664196"/>
                  <a:pt x="0" y="505488"/>
                </a:cubicBezTo>
                <a:cubicBezTo>
                  <a:pt x="-37669" y="346780"/>
                  <a:pt x="36844" y="180491"/>
                  <a:pt x="0" y="0"/>
                </a:cubicBezTo>
                <a:close/>
              </a:path>
              <a:path w="6255288" h="1053101" stroke="0" extrusionOk="0">
                <a:moveTo>
                  <a:pt x="0" y="0"/>
                </a:moveTo>
                <a:cubicBezTo>
                  <a:pt x="229889" y="-44966"/>
                  <a:pt x="352295" y="17962"/>
                  <a:pt x="506110" y="0"/>
                </a:cubicBezTo>
                <a:cubicBezTo>
                  <a:pt x="659925" y="-17962"/>
                  <a:pt x="755648" y="25620"/>
                  <a:pt x="887114" y="0"/>
                </a:cubicBezTo>
                <a:cubicBezTo>
                  <a:pt x="1018580" y="-25620"/>
                  <a:pt x="1351082" y="20588"/>
                  <a:pt x="1580882" y="0"/>
                </a:cubicBezTo>
                <a:cubicBezTo>
                  <a:pt x="1810682" y="-20588"/>
                  <a:pt x="1926468" y="770"/>
                  <a:pt x="2086992" y="0"/>
                </a:cubicBezTo>
                <a:cubicBezTo>
                  <a:pt x="2247516" y="-770"/>
                  <a:pt x="2484100" y="7581"/>
                  <a:pt x="2593101" y="0"/>
                </a:cubicBezTo>
                <a:cubicBezTo>
                  <a:pt x="2702102" y="-7581"/>
                  <a:pt x="3029122" y="72017"/>
                  <a:pt x="3286870" y="0"/>
                </a:cubicBezTo>
                <a:cubicBezTo>
                  <a:pt x="3544618" y="-72017"/>
                  <a:pt x="3522274" y="12088"/>
                  <a:pt x="3730426" y="0"/>
                </a:cubicBezTo>
                <a:cubicBezTo>
                  <a:pt x="3938578" y="-12088"/>
                  <a:pt x="4115389" y="64462"/>
                  <a:pt x="4424195" y="0"/>
                </a:cubicBezTo>
                <a:cubicBezTo>
                  <a:pt x="4733001" y="-64462"/>
                  <a:pt x="4926176" y="37603"/>
                  <a:pt x="5117963" y="0"/>
                </a:cubicBezTo>
                <a:cubicBezTo>
                  <a:pt x="5309750" y="-37603"/>
                  <a:pt x="5450671" y="14088"/>
                  <a:pt x="5686625" y="0"/>
                </a:cubicBezTo>
                <a:cubicBezTo>
                  <a:pt x="5922579" y="-14088"/>
                  <a:pt x="6127865" y="61803"/>
                  <a:pt x="6255288" y="0"/>
                </a:cubicBezTo>
                <a:cubicBezTo>
                  <a:pt x="6314771" y="226808"/>
                  <a:pt x="6253036" y="337242"/>
                  <a:pt x="6255288" y="516019"/>
                </a:cubicBezTo>
                <a:cubicBezTo>
                  <a:pt x="6257540" y="694796"/>
                  <a:pt x="6215326" y="801672"/>
                  <a:pt x="6255288" y="1053101"/>
                </a:cubicBezTo>
                <a:cubicBezTo>
                  <a:pt x="6118277" y="1084334"/>
                  <a:pt x="5934469" y="1032282"/>
                  <a:pt x="5686625" y="1053101"/>
                </a:cubicBezTo>
                <a:cubicBezTo>
                  <a:pt x="5438781" y="1073920"/>
                  <a:pt x="5442043" y="1015424"/>
                  <a:pt x="5243069" y="1053101"/>
                </a:cubicBezTo>
                <a:cubicBezTo>
                  <a:pt x="5044095" y="1090778"/>
                  <a:pt x="4876606" y="1044143"/>
                  <a:pt x="4674406" y="1053101"/>
                </a:cubicBezTo>
                <a:cubicBezTo>
                  <a:pt x="4472206" y="1062059"/>
                  <a:pt x="4168003" y="1002066"/>
                  <a:pt x="3980638" y="1053101"/>
                </a:cubicBezTo>
                <a:cubicBezTo>
                  <a:pt x="3793273" y="1104136"/>
                  <a:pt x="3645131" y="1034012"/>
                  <a:pt x="3411975" y="1053101"/>
                </a:cubicBezTo>
                <a:cubicBezTo>
                  <a:pt x="3178819" y="1072190"/>
                  <a:pt x="3154515" y="1024718"/>
                  <a:pt x="3030971" y="1053101"/>
                </a:cubicBezTo>
                <a:cubicBezTo>
                  <a:pt x="2907427" y="1081484"/>
                  <a:pt x="2786034" y="1003092"/>
                  <a:pt x="2587415" y="1053101"/>
                </a:cubicBezTo>
                <a:cubicBezTo>
                  <a:pt x="2388796" y="1103110"/>
                  <a:pt x="2130375" y="1011898"/>
                  <a:pt x="1893646" y="1053101"/>
                </a:cubicBezTo>
                <a:cubicBezTo>
                  <a:pt x="1656917" y="1094304"/>
                  <a:pt x="1457891" y="1029432"/>
                  <a:pt x="1324984" y="1053101"/>
                </a:cubicBezTo>
                <a:cubicBezTo>
                  <a:pt x="1192077" y="1076770"/>
                  <a:pt x="1000663" y="1050140"/>
                  <a:pt x="881427" y="1053101"/>
                </a:cubicBezTo>
                <a:cubicBezTo>
                  <a:pt x="762191" y="1056062"/>
                  <a:pt x="327107" y="961915"/>
                  <a:pt x="0" y="1053101"/>
                </a:cubicBezTo>
                <a:cubicBezTo>
                  <a:pt x="-2728" y="924771"/>
                  <a:pt x="9817" y="786643"/>
                  <a:pt x="0" y="558144"/>
                </a:cubicBezTo>
                <a:cubicBezTo>
                  <a:pt x="-9817" y="329645"/>
                  <a:pt x="41478" y="197805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ct val="15000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2022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公視新聞影片：芭比形象與時俱進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630F320A-4B9A-5F74-3A53-FCA135C7FBC9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F0522B20-DF53-FB7A-E73C-AC0812D316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2521" y="2926944"/>
            <a:ext cx="1822696" cy="387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21728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5675406B-7C55-AC17-71D7-E8496600D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29ED86FB-4F58-DFEF-9E7F-EAECAEDC4479}"/>
              </a:ext>
            </a:extLst>
          </p:cNvPr>
          <p:cNvSpPr txBox="1"/>
          <p:nvPr/>
        </p:nvSpPr>
        <p:spPr>
          <a:xfrm>
            <a:off x="1533442" y="2443145"/>
            <a:ext cx="2124158" cy="683868"/>
          </a:xfrm>
          <a:prstGeom prst="rect">
            <a:avLst/>
          </a:prstGeom>
          <a:ln w="15875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124158"/>
                      <a:gd name="connsiteY0" fmla="*/ 0 h 1053101"/>
                      <a:gd name="connsiteX1" fmla="*/ 509798 w 2124158"/>
                      <a:gd name="connsiteY1" fmla="*/ 0 h 1053101"/>
                      <a:gd name="connsiteX2" fmla="*/ 1040837 w 2124158"/>
                      <a:gd name="connsiteY2" fmla="*/ 0 h 1053101"/>
                      <a:gd name="connsiteX3" fmla="*/ 1593119 w 2124158"/>
                      <a:gd name="connsiteY3" fmla="*/ 0 h 1053101"/>
                      <a:gd name="connsiteX4" fmla="*/ 2124158 w 2124158"/>
                      <a:gd name="connsiteY4" fmla="*/ 0 h 1053101"/>
                      <a:gd name="connsiteX5" fmla="*/ 2124158 w 2124158"/>
                      <a:gd name="connsiteY5" fmla="*/ 537082 h 1053101"/>
                      <a:gd name="connsiteX6" fmla="*/ 2124158 w 2124158"/>
                      <a:gd name="connsiteY6" fmla="*/ 1053101 h 1053101"/>
                      <a:gd name="connsiteX7" fmla="*/ 1550635 w 2124158"/>
                      <a:gd name="connsiteY7" fmla="*/ 1053101 h 1053101"/>
                      <a:gd name="connsiteX8" fmla="*/ 977113 w 2124158"/>
                      <a:gd name="connsiteY8" fmla="*/ 1053101 h 1053101"/>
                      <a:gd name="connsiteX9" fmla="*/ 0 w 2124158"/>
                      <a:gd name="connsiteY9" fmla="*/ 1053101 h 1053101"/>
                      <a:gd name="connsiteX10" fmla="*/ 0 w 2124158"/>
                      <a:gd name="connsiteY10" fmla="*/ 537082 h 1053101"/>
                      <a:gd name="connsiteX11" fmla="*/ 0 w 2124158"/>
                      <a:gd name="connsiteY11" fmla="*/ 0 h 1053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24158" h="1053101" fill="none" extrusionOk="0">
                        <a:moveTo>
                          <a:pt x="0" y="0"/>
                        </a:moveTo>
                        <a:cubicBezTo>
                          <a:pt x="233826" y="-5778"/>
                          <a:pt x="394904" y="54305"/>
                          <a:pt x="509798" y="0"/>
                        </a:cubicBezTo>
                        <a:cubicBezTo>
                          <a:pt x="624692" y="-54305"/>
                          <a:pt x="883324" y="19982"/>
                          <a:pt x="1040837" y="0"/>
                        </a:cubicBezTo>
                        <a:cubicBezTo>
                          <a:pt x="1198350" y="-19982"/>
                          <a:pt x="1434696" y="10626"/>
                          <a:pt x="1593119" y="0"/>
                        </a:cubicBezTo>
                        <a:cubicBezTo>
                          <a:pt x="1751542" y="-10626"/>
                          <a:pt x="1870534" y="57605"/>
                          <a:pt x="2124158" y="0"/>
                        </a:cubicBezTo>
                        <a:cubicBezTo>
                          <a:pt x="2161488" y="197046"/>
                          <a:pt x="2119185" y="379316"/>
                          <a:pt x="2124158" y="537082"/>
                        </a:cubicBezTo>
                        <a:cubicBezTo>
                          <a:pt x="2129131" y="694848"/>
                          <a:pt x="2091343" y="819670"/>
                          <a:pt x="2124158" y="1053101"/>
                        </a:cubicBezTo>
                        <a:cubicBezTo>
                          <a:pt x="1995379" y="1104243"/>
                          <a:pt x="1748146" y="985714"/>
                          <a:pt x="1550635" y="1053101"/>
                        </a:cubicBezTo>
                        <a:cubicBezTo>
                          <a:pt x="1353124" y="1120488"/>
                          <a:pt x="1152234" y="1022644"/>
                          <a:pt x="977113" y="1053101"/>
                        </a:cubicBezTo>
                        <a:cubicBezTo>
                          <a:pt x="801992" y="1083558"/>
                          <a:pt x="429064" y="956716"/>
                          <a:pt x="0" y="1053101"/>
                        </a:cubicBezTo>
                        <a:cubicBezTo>
                          <a:pt x="-19958" y="911113"/>
                          <a:pt x="32523" y="642289"/>
                          <a:pt x="0" y="537082"/>
                        </a:cubicBezTo>
                        <a:cubicBezTo>
                          <a:pt x="-32523" y="431875"/>
                          <a:pt x="36328" y="239630"/>
                          <a:pt x="0" y="0"/>
                        </a:cubicBezTo>
                        <a:close/>
                      </a:path>
                      <a:path w="2124158" h="1053101" stroke="0" extrusionOk="0">
                        <a:moveTo>
                          <a:pt x="0" y="0"/>
                        </a:moveTo>
                        <a:cubicBezTo>
                          <a:pt x="162821" y="-54811"/>
                          <a:pt x="338539" y="38601"/>
                          <a:pt x="509798" y="0"/>
                        </a:cubicBezTo>
                        <a:cubicBezTo>
                          <a:pt x="681057" y="-38601"/>
                          <a:pt x="803538" y="1297"/>
                          <a:pt x="977113" y="0"/>
                        </a:cubicBezTo>
                        <a:cubicBezTo>
                          <a:pt x="1150688" y="-1297"/>
                          <a:pt x="1354864" y="8412"/>
                          <a:pt x="1550635" y="0"/>
                        </a:cubicBezTo>
                        <a:cubicBezTo>
                          <a:pt x="1746406" y="-8412"/>
                          <a:pt x="1869280" y="22285"/>
                          <a:pt x="2124158" y="0"/>
                        </a:cubicBezTo>
                        <a:cubicBezTo>
                          <a:pt x="2180749" y="220924"/>
                          <a:pt x="2082615" y="382620"/>
                          <a:pt x="2124158" y="516019"/>
                        </a:cubicBezTo>
                        <a:cubicBezTo>
                          <a:pt x="2165701" y="649418"/>
                          <a:pt x="2085952" y="820103"/>
                          <a:pt x="2124158" y="1053101"/>
                        </a:cubicBezTo>
                        <a:cubicBezTo>
                          <a:pt x="2012042" y="1087574"/>
                          <a:pt x="1700267" y="996002"/>
                          <a:pt x="1593119" y="1053101"/>
                        </a:cubicBezTo>
                        <a:cubicBezTo>
                          <a:pt x="1485971" y="1110200"/>
                          <a:pt x="1285196" y="1051323"/>
                          <a:pt x="1019596" y="1053101"/>
                        </a:cubicBezTo>
                        <a:cubicBezTo>
                          <a:pt x="753996" y="1054879"/>
                          <a:pt x="647803" y="1041439"/>
                          <a:pt x="552281" y="1053101"/>
                        </a:cubicBezTo>
                        <a:cubicBezTo>
                          <a:pt x="456759" y="1064763"/>
                          <a:pt x="142599" y="990587"/>
                          <a:pt x="0" y="1053101"/>
                        </a:cubicBezTo>
                        <a:cubicBezTo>
                          <a:pt x="-61966" y="889525"/>
                          <a:pt x="17442" y="666386"/>
                          <a:pt x="0" y="526551"/>
                        </a:cubicBezTo>
                        <a:cubicBezTo>
                          <a:pt x="-17442" y="386716"/>
                          <a:pt x="42631" y="22504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144000" tIns="144000" rIns="144000" bIns="144000" anchor="t" anchorCtr="0">
            <a:normAutofit/>
          </a:bodyPr>
          <a:lstStyle/>
          <a:p>
            <a:pPr lvl="0" algn="ctr"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時序與變遷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B3D6F3D6-96C5-7A25-3FE2-C531B5E15257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學習單一：綜合比較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64DEF7D7-DE9A-2F55-1248-6B0C7257F84D}"/>
              </a:ext>
            </a:extLst>
          </p:cNvPr>
          <p:cNvSpPr txBox="1"/>
          <p:nvPr/>
        </p:nvSpPr>
        <p:spPr>
          <a:xfrm>
            <a:off x="1255855" y="3257641"/>
            <a:ext cx="7790174" cy="1858026"/>
          </a:xfrm>
          <a:custGeom>
            <a:avLst/>
            <a:gdLst>
              <a:gd name="connsiteX0" fmla="*/ 0 w 7790174"/>
              <a:gd name="connsiteY0" fmla="*/ 0 h 1858026"/>
              <a:gd name="connsiteX1" fmla="*/ 521342 w 7790174"/>
              <a:gd name="connsiteY1" fmla="*/ 0 h 1858026"/>
              <a:gd name="connsiteX2" fmla="*/ 1198488 w 7790174"/>
              <a:gd name="connsiteY2" fmla="*/ 0 h 1858026"/>
              <a:gd name="connsiteX3" fmla="*/ 1641929 w 7790174"/>
              <a:gd name="connsiteY3" fmla="*/ 0 h 1858026"/>
              <a:gd name="connsiteX4" fmla="*/ 2241173 w 7790174"/>
              <a:gd name="connsiteY4" fmla="*/ 0 h 1858026"/>
              <a:gd name="connsiteX5" fmla="*/ 2918319 w 7790174"/>
              <a:gd name="connsiteY5" fmla="*/ 0 h 1858026"/>
              <a:gd name="connsiteX6" fmla="*/ 3283858 w 7790174"/>
              <a:gd name="connsiteY6" fmla="*/ 0 h 1858026"/>
              <a:gd name="connsiteX7" fmla="*/ 3649397 w 7790174"/>
              <a:gd name="connsiteY7" fmla="*/ 0 h 1858026"/>
              <a:gd name="connsiteX8" fmla="*/ 4404445 w 7790174"/>
              <a:gd name="connsiteY8" fmla="*/ 0 h 1858026"/>
              <a:gd name="connsiteX9" fmla="*/ 5003689 w 7790174"/>
              <a:gd name="connsiteY9" fmla="*/ 0 h 1858026"/>
              <a:gd name="connsiteX10" fmla="*/ 5369228 w 7790174"/>
              <a:gd name="connsiteY10" fmla="*/ 0 h 1858026"/>
              <a:gd name="connsiteX11" fmla="*/ 5968472 w 7790174"/>
              <a:gd name="connsiteY11" fmla="*/ 0 h 1858026"/>
              <a:gd name="connsiteX12" fmla="*/ 6723519 w 7790174"/>
              <a:gd name="connsiteY12" fmla="*/ 0 h 1858026"/>
              <a:gd name="connsiteX13" fmla="*/ 7244862 w 7790174"/>
              <a:gd name="connsiteY13" fmla="*/ 0 h 1858026"/>
              <a:gd name="connsiteX14" fmla="*/ 7790174 w 7790174"/>
              <a:gd name="connsiteY14" fmla="*/ 0 h 1858026"/>
              <a:gd name="connsiteX15" fmla="*/ 7790174 w 7790174"/>
              <a:gd name="connsiteY15" fmla="*/ 464507 h 1858026"/>
              <a:gd name="connsiteX16" fmla="*/ 7790174 w 7790174"/>
              <a:gd name="connsiteY16" fmla="*/ 966174 h 1858026"/>
              <a:gd name="connsiteX17" fmla="*/ 7790174 w 7790174"/>
              <a:gd name="connsiteY17" fmla="*/ 1430680 h 1858026"/>
              <a:gd name="connsiteX18" fmla="*/ 7790174 w 7790174"/>
              <a:gd name="connsiteY18" fmla="*/ 1858026 h 1858026"/>
              <a:gd name="connsiteX19" fmla="*/ 7268832 w 7790174"/>
              <a:gd name="connsiteY19" fmla="*/ 1858026 h 1858026"/>
              <a:gd name="connsiteX20" fmla="*/ 6825391 w 7790174"/>
              <a:gd name="connsiteY20" fmla="*/ 1858026 h 1858026"/>
              <a:gd name="connsiteX21" fmla="*/ 6070343 w 7790174"/>
              <a:gd name="connsiteY21" fmla="*/ 1858026 h 1858026"/>
              <a:gd name="connsiteX22" fmla="*/ 5471099 w 7790174"/>
              <a:gd name="connsiteY22" fmla="*/ 1858026 h 1858026"/>
              <a:gd name="connsiteX23" fmla="*/ 5105560 w 7790174"/>
              <a:gd name="connsiteY23" fmla="*/ 1858026 h 1858026"/>
              <a:gd name="connsiteX24" fmla="*/ 4506316 w 7790174"/>
              <a:gd name="connsiteY24" fmla="*/ 1858026 h 1858026"/>
              <a:gd name="connsiteX25" fmla="*/ 3984974 w 7790174"/>
              <a:gd name="connsiteY25" fmla="*/ 1858026 h 1858026"/>
              <a:gd name="connsiteX26" fmla="*/ 3463631 w 7790174"/>
              <a:gd name="connsiteY26" fmla="*/ 1858026 h 1858026"/>
              <a:gd name="connsiteX27" fmla="*/ 2942289 w 7790174"/>
              <a:gd name="connsiteY27" fmla="*/ 1858026 h 1858026"/>
              <a:gd name="connsiteX28" fmla="*/ 2420946 w 7790174"/>
              <a:gd name="connsiteY28" fmla="*/ 1858026 h 1858026"/>
              <a:gd name="connsiteX29" fmla="*/ 1743800 w 7790174"/>
              <a:gd name="connsiteY29" fmla="*/ 1858026 h 1858026"/>
              <a:gd name="connsiteX30" fmla="*/ 1144556 w 7790174"/>
              <a:gd name="connsiteY30" fmla="*/ 1858026 h 1858026"/>
              <a:gd name="connsiteX31" fmla="*/ 779017 w 7790174"/>
              <a:gd name="connsiteY31" fmla="*/ 1858026 h 1858026"/>
              <a:gd name="connsiteX32" fmla="*/ 0 w 7790174"/>
              <a:gd name="connsiteY32" fmla="*/ 1858026 h 1858026"/>
              <a:gd name="connsiteX33" fmla="*/ 0 w 7790174"/>
              <a:gd name="connsiteY33" fmla="*/ 1374939 h 1858026"/>
              <a:gd name="connsiteX34" fmla="*/ 0 w 7790174"/>
              <a:gd name="connsiteY34" fmla="*/ 873272 h 1858026"/>
              <a:gd name="connsiteX35" fmla="*/ 0 w 7790174"/>
              <a:gd name="connsiteY35" fmla="*/ 464507 h 1858026"/>
              <a:gd name="connsiteX36" fmla="*/ 0 w 7790174"/>
              <a:gd name="connsiteY36" fmla="*/ 0 h 1858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790174" h="1858026" fill="none" extrusionOk="0">
                <a:moveTo>
                  <a:pt x="0" y="0"/>
                </a:moveTo>
                <a:cubicBezTo>
                  <a:pt x="136844" y="-15414"/>
                  <a:pt x="356350" y="1669"/>
                  <a:pt x="521342" y="0"/>
                </a:cubicBezTo>
                <a:cubicBezTo>
                  <a:pt x="686334" y="-1669"/>
                  <a:pt x="916273" y="30140"/>
                  <a:pt x="1198488" y="0"/>
                </a:cubicBezTo>
                <a:cubicBezTo>
                  <a:pt x="1480703" y="-30140"/>
                  <a:pt x="1520616" y="49508"/>
                  <a:pt x="1641929" y="0"/>
                </a:cubicBezTo>
                <a:cubicBezTo>
                  <a:pt x="1763242" y="-49508"/>
                  <a:pt x="1998359" y="37000"/>
                  <a:pt x="2241173" y="0"/>
                </a:cubicBezTo>
                <a:cubicBezTo>
                  <a:pt x="2483987" y="-37000"/>
                  <a:pt x="2652985" y="62225"/>
                  <a:pt x="2918319" y="0"/>
                </a:cubicBezTo>
                <a:cubicBezTo>
                  <a:pt x="3183653" y="-62225"/>
                  <a:pt x="3170266" y="19234"/>
                  <a:pt x="3283858" y="0"/>
                </a:cubicBezTo>
                <a:cubicBezTo>
                  <a:pt x="3397450" y="-19234"/>
                  <a:pt x="3472506" y="2311"/>
                  <a:pt x="3649397" y="0"/>
                </a:cubicBezTo>
                <a:cubicBezTo>
                  <a:pt x="3826288" y="-2311"/>
                  <a:pt x="4194461" y="39626"/>
                  <a:pt x="4404445" y="0"/>
                </a:cubicBezTo>
                <a:cubicBezTo>
                  <a:pt x="4614429" y="-39626"/>
                  <a:pt x="4774088" y="16194"/>
                  <a:pt x="5003689" y="0"/>
                </a:cubicBezTo>
                <a:cubicBezTo>
                  <a:pt x="5233290" y="-16194"/>
                  <a:pt x="5270268" y="41277"/>
                  <a:pt x="5369228" y="0"/>
                </a:cubicBezTo>
                <a:cubicBezTo>
                  <a:pt x="5468188" y="-41277"/>
                  <a:pt x="5823517" y="14747"/>
                  <a:pt x="5968472" y="0"/>
                </a:cubicBezTo>
                <a:cubicBezTo>
                  <a:pt x="6113427" y="-14747"/>
                  <a:pt x="6531547" y="76842"/>
                  <a:pt x="6723519" y="0"/>
                </a:cubicBezTo>
                <a:cubicBezTo>
                  <a:pt x="6915491" y="-76842"/>
                  <a:pt x="7059585" y="11537"/>
                  <a:pt x="7244862" y="0"/>
                </a:cubicBezTo>
                <a:cubicBezTo>
                  <a:pt x="7430139" y="-11537"/>
                  <a:pt x="7620467" y="6476"/>
                  <a:pt x="7790174" y="0"/>
                </a:cubicBezTo>
                <a:cubicBezTo>
                  <a:pt x="7793218" y="101818"/>
                  <a:pt x="7773433" y="257672"/>
                  <a:pt x="7790174" y="464507"/>
                </a:cubicBezTo>
                <a:cubicBezTo>
                  <a:pt x="7806915" y="671342"/>
                  <a:pt x="7743801" y="772757"/>
                  <a:pt x="7790174" y="966174"/>
                </a:cubicBezTo>
                <a:cubicBezTo>
                  <a:pt x="7836547" y="1159591"/>
                  <a:pt x="7747729" y="1303651"/>
                  <a:pt x="7790174" y="1430680"/>
                </a:cubicBezTo>
                <a:cubicBezTo>
                  <a:pt x="7832619" y="1557709"/>
                  <a:pt x="7757933" y="1766729"/>
                  <a:pt x="7790174" y="1858026"/>
                </a:cubicBezTo>
                <a:cubicBezTo>
                  <a:pt x="7605746" y="1868071"/>
                  <a:pt x="7519673" y="1852728"/>
                  <a:pt x="7268832" y="1858026"/>
                </a:cubicBezTo>
                <a:cubicBezTo>
                  <a:pt x="7017991" y="1863324"/>
                  <a:pt x="7014306" y="1826471"/>
                  <a:pt x="6825391" y="1858026"/>
                </a:cubicBezTo>
                <a:cubicBezTo>
                  <a:pt x="6636476" y="1889581"/>
                  <a:pt x="6412274" y="1846956"/>
                  <a:pt x="6070343" y="1858026"/>
                </a:cubicBezTo>
                <a:cubicBezTo>
                  <a:pt x="5728412" y="1869096"/>
                  <a:pt x="5740247" y="1787731"/>
                  <a:pt x="5471099" y="1858026"/>
                </a:cubicBezTo>
                <a:cubicBezTo>
                  <a:pt x="5201951" y="1928321"/>
                  <a:pt x="5260115" y="1855901"/>
                  <a:pt x="5105560" y="1858026"/>
                </a:cubicBezTo>
                <a:cubicBezTo>
                  <a:pt x="4951005" y="1860151"/>
                  <a:pt x="4711943" y="1833316"/>
                  <a:pt x="4506316" y="1858026"/>
                </a:cubicBezTo>
                <a:cubicBezTo>
                  <a:pt x="4300689" y="1882736"/>
                  <a:pt x="4137845" y="1833651"/>
                  <a:pt x="3984974" y="1858026"/>
                </a:cubicBezTo>
                <a:cubicBezTo>
                  <a:pt x="3832103" y="1882401"/>
                  <a:pt x="3702197" y="1842986"/>
                  <a:pt x="3463631" y="1858026"/>
                </a:cubicBezTo>
                <a:cubicBezTo>
                  <a:pt x="3225065" y="1873066"/>
                  <a:pt x="3052532" y="1833419"/>
                  <a:pt x="2942289" y="1858026"/>
                </a:cubicBezTo>
                <a:cubicBezTo>
                  <a:pt x="2832046" y="1882633"/>
                  <a:pt x="2619417" y="1848869"/>
                  <a:pt x="2420946" y="1858026"/>
                </a:cubicBezTo>
                <a:cubicBezTo>
                  <a:pt x="2222475" y="1867183"/>
                  <a:pt x="1890408" y="1839803"/>
                  <a:pt x="1743800" y="1858026"/>
                </a:cubicBezTo>
                <a:cubicBezTo>
                  <a:pt x="1597192" y="1876249"/>
                  <a:pt x="1342024" y="1786152"/>
                  <a:pt x="1144556" y="1858026"/>
                </a:cubicBezTo>
                <a:cubicBezTo>
                  <a:pt x="947088" y="1929900"/>
                  <a:pt x="852338" y="1817803"/>
                  <a:pt x="779017" y="1858026"/>
                </a:cubicBezTo>
                <a:cubicBezTo>
                  <a:pt x="705696" y="1898249"/>
                  <a:pt x="258461" y="1779187"/>
                  <a:pt x="0" y="1858026"/>
                </a:cubicBezTo>
                <a:cubicBezTo>
                  <a:pt x="-6768" y="1704722"/>
                  <a:pt x="30955" y="1493256"/>
                  <a:pt x="0" y="1374939"/>
                </a:cubicBezTo>
                <a:cubicBezTo>
                  <a:pt x="-30955" y="1256622"/>
                  <a:pt x="9179" y="1011152"/>
                  <a:pt x="0" y="873272"/>
                </a:cubicBezTo>
                <a:cubicBezTo>
                  <a:pt x="-9179" y="735392"/>
                  <a:pt x="26807" y="629720"/>
                  <a:pt x="0" y="464507"/>
                </a:cubicBezTo>
                <a:cubicBezTo>
                  <a:pt x="-26807" y="299294"/>
                  <a:pt x="27234" y="201121"/>
                  <a:pt x="0" y="0"/>
                </a:cubicBezTo>
                <a:close/>
              </a:path>
              <a:path w="7790174" h="1858026" stroke="0" extrusionOk="0">
                <a:moveTo>
                  <a:pt x="0" y="0"/>
                </a:moveTo>
                <a:cubicBezTo>
                  <a:pt x="221396" y="-11238"/>
                  <a:pt x="298634" y="21494"/>
                  <a:pt x="521342" y="0"/>
                </a:cubicBezTo>
                <a:cubicBezTo>
                  <a:pt x="744050" y="-21494"/>
                  <a:pt x="732767" y="29999"/>
                  <a:pt x="886881" y="0"/>
                </a:cubicBezTo>
                <a:cubicBezTo>
                  <a:pt x="1040995" y="-29999"/>
                  <a:pt x="1415247" y="53200"/>
                  <a:pt x="1641929" y="0"/>
                </a:cubicBezTo>
                <a:cubicBezTo>
                  <a:pt x="1868611" y="-53200"/>
                  <a:pt x="1956957" y="54436"/>
                  <a:pt x="2163271" y="0"/>
                </a:cubicBezTo>
                <a:cubicBezTo>
                  <a:pt x="2369585" y="-54436"/>
                  <a:pt x="2483996" y="1133"/>
                  <a:pt x="2684614" y="0"/>
                </a:cubicBezTo>
                <a:cubicBezTo>
                  <a:pt x="2885232" y="-1133"/>
                  <a:pt x="3157524" y="86963"/>
                  <a:pt x="3439661" y="0"/>
                </a:cubicBezTo>
                <a:cubicBezTo>
                  <a:pt x="3721798" y="-86963"/>
                  <a:pt x="3687941" y="1213"/>
                  <a:pt x="3883102" y="0"/>
                </a:cubicBezTo>
                <a:cubicBezTo>
                  <a:pt x="4078263" y="-1213"/>
                  <a:pt x="4475510" y="39264"/>
                  <a:pt x="4638150" y="0"/>
                </a:cubicBezTo>
                <a:cubicBezTo>
                  <a:pt x="4800790" y="-39264"/>
                  <a:pt x="5188033" y="75368"/>
                  <a:pt x="5393197" y="0"/>
                </a:cubicBezTo>
                <a:cubicBezTo>
                  <a:pt x="5598361" y="-75368"/>
                  <a:pt x="5765266" y="35745"/>
                  <a:pt x="5992442" y="0"/>
                </a:cubicBezTo>
                <a:cubicBezTo>
                  <a:pt x="6219618" y="-35745"/>
                  <a:pt x="6509565" y="58765"/>
                  <a:pt x="6747489" y="0"/>
                </a:cubicBezTo>
                <a:cubicBezTo>
                  <a:pt x="6985413" y="-58765"/>
                  <a:pt x="7154840" y="4902"/>
                  <a:pt x="7268832" y="0"/>
                </a:cubicBezTo>
                <a:cubicBezTo>
                  <a:pt x="7382824" y="-4902"/>
                  <a:pt x="7539886" y="22770"/>
                  <a:pt x="7790174" y="0"/>
                </a:cubicBezTo>
                <a:cubicBezTo>
                  <a:pt x="7808101" y="193153"/>
                  <a:pt x="7771798" y="287178"/>
                  <a:pt x="7790174" y="483087"/>
                </a:cubicBezTo>
                <a:cubicBezTo>
                  <a:pt x="7808550" y="678996"/>
                  <a:pt x="7734467" y="791813"/>
                  <a:pt x="7790174" y="947593"/>
                </a:cubicBezTo>
                <a:cubicBezTo>
                  <a:pt x="7845881" y="1103373"/>
                  <a:pt x="7787803" y="1199374"/>
                  <a:pt x="7790174" y="1412100"/>
                </a:cubicBezTo>
                <a:cubicBezTo>
                  <a:pt x="7792545" y="1624826"/>
                  <a:pt x="7770682" y="1720104"/>
                  <a:pt x="7790174" y="1858026"/>
                </a:cubicBezTo>
                <a:cubicBezTo>
                  <a:pt x="7477867" y="1862914"/>
                  <a:pt x="7426832" y="1837237"/>
                  <a:pt x="7113028" y="1858026"/>
                </a:cubicBezTo>
                <a:cubicBezTo>
                  <a:pt x="6799224" y="1878815"/>
                  <a:pt x="6860262" y="1822025"/>
                  <a:pt x="6747489" y="1858026"/>
                </a:cubicBezTo>
                <a:cubicBezTo>
                  <a:pt x="6634716" y="1894027"/>
                  <a:pt x="6414532" y="1835136"/>
                  <a:pt x="6304048" y="1858026"/>
                </a:cubicBezTo>
                <a:cubicBezTo>
                  <a:pt x="6193564" y="1880916"/>
                  <a:pt x="5799039" y="1842647"/>
                  <a:pt x="5549001" y="1858026"/>
                </a:cubicBezTo>
                <a:cubicBezTo>
                  <a:pt x="5298963" y="1873405"/>
                  <a:pt x="5174709" y="1836758"/>
                  <a:pt x="4949757" y="1858026"/>
                </a:cubicBezTo>
                <a:cubicBezTo>
                  <a:pt x="4724805" y="1879294"/>
                  <a:pt x="4722509" y="1855909"/>
                  <a:pt x="4506316" y="1858026"/>
                </a:cubicBezTo>
                <a:cubicBezTo>
                  <a:pt x="4290123" y="1860143"/>
                  <a:pt x="4109354" y="1825497"/>
                  <a:pt x="3907072" y="1858026"/>
                </a:cubicBezTo>
                <a:cubicBezTo>
                  <a:pt x="3704790" y="1890555"/>
                  <a:pt x="3640731" y="1827002"/>
                  <a:pt x="3541533" y="1858026"/>
                </a:cubicBezTo>
                <a:cubicBezTo>
                  <a:pt x="3442335" y="1889050"/>
                  <a:pt x="3252056" y="1844178"/>
                  <a:pt x="3175994" y="1858026"/>
                </a:cubicBezTo>
                <a:cubicBezTo>
                  <a:pt x="3099932" y="1871874"/>
                  <a:pt x="2836845" y="1800907"/>
                  <a:pt x="2576750" y="1858026"/>
                </a:cubicBezTo>
                <a:cubicBezTo>
                  <a:pt x="2316655" y="1915145"/>
                  <a:pt x="2315819" y="1809701"/>
                  <a:pt x="2133309" y="1858026"/>
                </a:cubicBezTo>
                <a:cubicBezTo>
                  <a:pt x="1950799" y="1906351"/>
                  <a:pt x="1780247" y="1853333"/>
                  <a:pt x="1456163" y="1858026"/>
                </a:cubicBezTo>
                <a:cubicBezTo>
                  <a:pt x="1132079" y="1862719"/>
                  <a:pt x="1228393" y="1852109"/>
                  <a:pt x="1012723" y="1858026"/>
                </a:cubicBezTo>
                <a:cubicBezTo>
                  <a:pt x="797053" y="1863943"/>
                  <a:pt x="227433" y="1760184"/>
                  <a:pt x="0" y="1858026"/>
                </a:cubicBezTo>
                <a:cubicBezTo>
                  <a:pt x="-28625" y="1691391"/>
                  <a:pt x="5406" y="1628615"/>
                  <a:pt x="0" y="1449260"/>
                </a:cubicBezTo>
                <a:cubicBezTo>
                  <a:pt x="-5406" y="1269905"/>
                  <a:pt x="15956" y="1146097"/>
                  <a:pt x="0" y="1021914"/>
                </a:cubicBezTo>
                <a:cubicBezTo>
                  <a:pt x="-15956" y="897731"/>
                  <a:pt x="10251" y="736571"/>
                  <a:pt x="0" y="538828"/>
                </a:cubicBezTo>
                <a:cubicBezTo>
                  <a:pt x="-10251" y="341085"/>
                  <a:pt x="27758" y="219636"/>
                  <a:pt x="0" y="0"/>
                </a:cubicBezTo>
                <a:close/>
              </a:path>
            </a:pathLst>
          </a:custGeom>
          <a:solidFill>
            <a:schemeClr val="lt1">
              <a:alpha val="69803"/>
            </a:schemeClr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影片中過去與現代的芭比形象有何差異？</a:t>
            </a: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現代芭比形象的變化是否代表女性選擇的增加？</a:t>
            </a: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10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兩則影片中女性形象的進步是否明顯？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 descr="一張含有 藝術 的圖片&#10;&#10;AI 產生的內容可能不正確。">
            <a:extLst>
              <a:ext uri="{FF2B5EF4-FFF2-40B4-BE49-F238E27FC236}">
                <a16:creationId xmlns:a16="http://schemas.microsoft.com/office/drawing/2014/main" id="{6F335AB2-C866-76C5-775A-B140ACCFB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842" y="3638183"/>
            <a:ext cx="2315258" cy="24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14387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510DF-BBD2-DADC-DE5C-5E28ED39F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圖畫, 人的臉孔, 美工圖案, 圖形 的圖片&#10;&#10;AI 產生的內容可能不正確。">
            <a:extLst>
              <a:ext uri="{FF2B5EF4-FFF2-40B4-BE49-F238E27FC236}">
                <a16:creationId xmlns:a16="http://schemas.microsoft.com/office/drawing/2014/main" id="{21589709-BF9A-8E28-B211-4BD8E7B51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396" y="2339156"/>
            <a:ext cx="3135400" cy="3655685"/>
          </a:xfrm>
          <a:prstGeom prst="rect">
            <a:avLst/>
          </a:prstGeom>
        </p:spPr>
      </p:pic>
      <p:sp>
        <p:nvSpPr>
          <p:cNvPr id="3" name="Google Shape;95;p2">
            <a:extLst>
              <a:ext uri="{FF2B5EF4-FFF2-40B4-BE49-F238E27FC236}">
                <a16:creationId xmlns:a16="http://schemas.microsoft.com/office/drawing/2014/main" id="{C12ED189-DF83-E328-4C6A-9A600770FD07}"/>
              </a:ext>
            </a:extLst>
          </p:cNvPr>
          <p:cNvSpPr/>
          <p:nvPr/>
        </p:nvSpPr>
        <p:spPr>
          <a:xfrm>
            <a:off x="5964005" y="2204890"/>
            <a:ext cx="5353587" cy="730373"/>
          </a:xfrm>
          <a:prstGeom prst="wedgeRoundRectCallout">
            <a:avLst>
              <a:gd name="adj1" fmla="val -36714"/>
              <a:gd name="adj2" fmla="val 83371"/>
              <a:gd name="adj3" fmla="val 16667"/>
            </a:avLst>
          </a:prstGeom>
          <a:solidFill>
            <a:srgbClr val="A3D9FF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108000" anchor="t" anchorCtr="0">
            <a:spAutoFit/>
          </a:bodyPr>
          <a:lstStyle/>
          <a:p>
            <a:pPr lvl="0"/>
            <a:r>
              <a:rPr lang="zh-TW" altLang="en-US" sz="24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我們的審美觀有受到芭比的影響嗎？</a:t>
            </a:r>
          </a:p>
        </p:txBody>
      </p:sp>
      <p:sp>
        <p:nvSpPr>
          <p:cNvPr id="4" name="Google Shape;96;p2">
            <a:extLst>
              <a:ext uri="{FF2B5EF4-FFF2-40B4-BE49-F238E27FC236}">
                <a16:creationId xmlns:a16="http://schemas.microsoft.com/office/drawing/2014/main" id="{91A8229C-7D36-4053-46DE-D90F9D6CDC95}"/>
              </a:ext>
            </a:extLst>
          </p:cNvPr>
          <p:cNvSpPr/>
          <p:nvPr/>
        </p:nvSpPr>
        <p:spPr>
          <a:xfrm>
            <a:off x="7291384" y="3428999"/>
            <a:ext cx="4026208" cy="1668274"/>
          </a:xfrm>
          <a:prstGeom prst="wedgeRoundRectCallout">
            <a:avLst>
              <a:gd name="adj1" fmla="val -36118"/>
              <a:gd name="adj2" fmla="val 63258"/>
              <a:gd name="adj3" fmla="val 16667"/>
            </a:avLst>
          </a:prstGeom>
          <a:solidFill>
            <a:srgbClr val="FFA5BD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216000" tIns="180000" rIns="180000" bIns="2160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提出你的理想外型，擔心非主流也沒關係。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3A567F22-8D32-6F9B-D177-6CFD16476A78}"/>
              </a:ext>
            </a:extLst>
          </p:cNvPr>
          <p:cNvSpPr txBox="1">
            <a:spLocks/>
          </p:cNvSpPr>
          <p:nvPr/>
        </p:nvSpPr>
        <p:spPr>
          <a:xfrm>
            <a:off x="518370" y="1544705"/>
            <a:ext cx="2811463" cy="103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400"/>
              <a:buFont typeface="Microsoft JhengHei"/>
              <a:buNone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第二步</a:t>
            </a:r>
            <a:endParaRPr lang="zh-TW" altLang="en-US" sz="4000" dirty="0"/>
          </a:p>
        </p:txBody>
      </p:sp>
      <p:sp>
        <p:nvSpPr>
          <p:cNvPr id="6" name="副標題 9">
            <a:extLst>
              <a:ext uri="{FF2B5EF4-FFF2-40B4-BE49-F238E27FC236}">
                <a16:creationId xmlns:a16="http://schemas.microsoft.com/office/drawing/2014/main" id="{2FC189AC-7C8A-5152-A4C2-1C5EB49B5210}"/>
              </a:ext>
            </a:extLst>
          </p:cNvPr>
          <p:cNvSpPr txBox="1">
            <a:spLocks/>
          </p:cNvSpPr>
          <p:nvPr/>
        </p:nvSpPr>
        <p:spPr>
          <a:xfrm>
            <a:off x="598800" y="2669877"/>
            <a:ext cx="2352057" cy="101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280"/>
              </a:lnSpc>
              <a:spcBef>
                <a:spcPts val="1200"/>
              </a:spcBef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思考芭比對臺灣女性的影響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8FBA7A35-8ABD-28C6-65AA-2E150EBC0B6F}"/>
              </a:ext>
            </a:extLst>
          </p:cNvPr>
          <p:cNvSpPr txBox="1">
            <a:spLocks/>
          </p:cNvSpPr>
          <p:nvPr/>
        </p:nvSpPr>
        <p:spPr>
          <a:xfrm>
            <a:off x="3753250" y="941325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7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2998</TotalTime>
  <Words>742</Words>
  <Application>Microsoft Macintosh PowerPoint</Application>
  <PresentationFormat>寬螢幕</PresentationFormat>
  <Paragraphs>101</Paragraphs>
  <Slides>20</Slides>
  <Notes>16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20</vt:i4>
      </vt:variant>
    </vt:vector>
  </HeadingPairs>
  <TitlesOfParts>
    <vt:vector size="25" baseType="lpstr">
      <vt:lpstr>Microsoft JhengHei</vt:lpstr>
      <vt:lpstr>Arial</vt:lpstr>
      <vt:lpstr>Calibri</vt:lpstr>
      <vt:lpstr>自訂設計</vt:lpstr>
      <vt:lpstr>Office 佈景主題</vt:lpstr>
      <vt:lpstr>PowerPoint 簡報</vt:lpstr>
      <vt:lpstr>臺灣女人網</vt:lpstr>
      <vt:lpstr>全班分組 找到你的夥伴吧！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小組分享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宇晨 張</cp:lastModifiedBy>
  <cp:revision>69</cp:revision>
  <dcterms:created xsi:type="dcterms:W3CDTF">2024-11-05T09:50:48Z</dcterms:created>
  <dcterms:modified xsi:type="dcterms:W3CDTF">2025-07-13T02:46:24Z</dcterms:modified>
</cp:coreProperties>
</file>