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  <p:sldMasterId id="2147483671" r:id="rId2"/>
  </p:sldMasterIdLst>
  <p:notesMasterIdLst>
    <p:notesMasterId r:id="rId37"/>
  </p:notesMasterIdLst>
  <p:sldIdLst>
    <p:sldId id="256" r:id="rId3"/>
    <p:sldId id="257" r:id="rId4"/>
    <p:sldId id="288" r:id="rId5"/>
    <p:sldId id="289" r:id="rId6"/>
    <p:sldId id="303" r:id="rId7"/>
    <p:sldId id="304" r:id="rId8"/>
    <p:sldId id="305" r:id="rId9"/>
    <p:sldId id="262" r:id="rId10"/>
    <p:sldId id="290" r:id="rId11"/>
    <p:sldId id="306" r:id="rId12"/>
    <p:sldId id="307" r:id="rId13"/>
    <p:sldId id="308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09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287" r:id="rId3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8" roundtripDataSignature="AMtx7mijQDfkaK4E7rj6cteZsa7aO4aVn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帳戶" initials="M帳" lastIdx="3" clrIdx="0">
    <p:extLst>
      <p:ext uri="{19B8F6BF-5375-455C-9EA6-DF929625EA0E}">
        <p15:presenceInfo xmlns:p15="http://schemas.microsoft.com/office/powerpoint/2012/main" userId="89b08cced16d70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D55C"/>
    <a:srgbClr val="E97132"/>
    <a:srgbClr val="512D26"/>
    <a:srgbClr val="A3D9FF"/>
    <a:srgbClr val="BE8661"/>
    <a:srgbClr val="A86400"/>
    <a:srgbClr val="DE9D77"/>
    <a:srgbClr val="FCE2C4"/>
    <a:srgbClr val="FFA5BD"/>
    <a:srgbClr val="FFD6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1"/>
    <p:restoredTop sz="78288"/>
  </p:normalViewPr>
  <p:slideViewPr>
    <p:cSldViewPr snapToGrid="0">
      <p:cViewPr varScale="1">
        <p:scale>
          <a:sx n="84" d="100"/>
          <a:sy n="84" d="100"/>
        </p:scale>
        <p:origin x="1928" y="480"/>
      </p:cViewPr>
      <p:guideLst>
        <p:guide orient="horz" pos="2160"/>
        <p:guide pos="3840"/>
      </p:guideLst>
    </p:cSldViewPr>
  </p:slideViewPr>
  <p:notesTextViewPr>
    <p:cViewPr>
      <p:scale>
        <a:sx n="80" d="100"/>
        <a:sy n="8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ommentAuthors" Target="commentAuthor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customschemas.google.com/relationships/presentationmetadata" Target="metadata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5-28T14:24:56.537" idx="1">
    <p:pos x="5273" y="1052"/>
    <p:text>加底色框格凸顯問題</p:text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3003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0183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18794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8511B875-7F35-CA06-2F5E-DF919C9DD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id="{9ECD0847-ABF1-9EFB-4E73-8AE655D034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id="{EBA0C693-8F22-00E5-17AA-20BEA4BDF8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88479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853400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98284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D94479A0-CA12-B9DC-46EA-3AD3BCD64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280E2F0A-AD94-373A-9D14-2BE67D7630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8ECFBDAF-1F16-7FFA-2410-7C52A089C0B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33628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423DEBC4-470E-1A18-8BB7-2B46ABA12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AD938232-4B0F-A0BE-884F-D257AE660CB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B7C64E1B-4A5B-469C-B040-5CDF20181FA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2495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74968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>
          <a:extLst>
            <a:ext uri="{FF2B5EF4-FFF2-40B4-BE49-F238E27FC236}">
              <a16:creationId xmlns:a16="http://schemas.microsoft.com/office/drawing/2014/main" id="{21087CC2-939A-CEFE-1618-EC22FCFB1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id="{E70896DF-8110-919B-8813-E3A514430C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>
            <a:extLst>
              <a:ext uri="{FF2B5EF4-FFF2-40B4-BE49-F238E27FC236}">
                <a16:creationId xmlns:a16="http://schemas.microsoft.com/office/drawing/2014/main" id="{81501FF6-2C7C-1C18-E243-F12BF6032E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0378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jpeg"/><Relationship Id="rId4" Type="http://schemas.openxmlformats.org/officeDocument/2006/relationships/image" Target="../media/image8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8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8.emf"/><Relationship Id="rId4" Type="http://schemas.openxmlformats.org/officeDocument/2006/relationships/image" Target="../media/image14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id="{F43ABEE0-1842-C55B-73B4-0C0F7AECDC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0892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:a16="http://schemas.microsoft.com/office/drawing/2014/main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:a16="http://schemas.microsoft.com/office/drawing/2014/main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:a16="http://schemas.microsoft.com/office/drawing/2014/main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0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1">
            <a:extLst>
              <a:ext uri="{FF2B5EF4-FFF2-40B4-BE49-F238E27FC236}">
                <a16:creationId xmlns:a16="http://schemas.microsoft.com/office/drawing/2014/main" id="{3589CF05-780D-5A57-E4B2-76278C66297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998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567E5CA-8739-6463-0A1F-7423CC9D31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DD2B1170-40B0-2233-F0D6-4414D252661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11766" y="959981"/>
            <a:ext cx="8622174" cy="5649415"/>
          </a:xfrm>
          <a:prstGeom prst="roundRect">
            <a:avLst>
              <a:gd name="adj" fmla="val 6289"/>
            </a:avLst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圓角矩形 7">
            <a:extLst>
              <a:ext uri="{FF2B5EF4-FFF2-40B4-BE49-F238E27FC236}">
                <a16:creationId xmlns:a16="http://schemas.microsoft.com/office/drawing/2014/main" id="{567C0163-2181-AF09-F4F8-91F5E03D712C}"/>
              </a:ext>
            </a:extLst>
          </p:cNvPr>
          <p:cNvSpPr/>
          <p:nvPr userDrawn="1"/>
        </p:nvSpPr>
        <p:spPr>
          <a:xfrm>
            <a:off x="3277217" y="959981"/>
            <a:ext cx="8691272" cy="5649415"/>
          </a:xfrm>
          <a:prstGeom prst="roundRect">
            <a:avLst>
              <a:gd name="adj" fmla="val 6293"/>
            </a:avLst>
          </a:prstGeom>
          <a:solidFill>
            <a:schemeClr val="bg1"/>
          </a:solidFill>
          <a:ln w="76200">
            <a:solidFill>
              <a:srgbClr val="B1E8FF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91019DBE-E343-09ED-4135-1934F3FA7F6B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33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id="{ED13170E-A816-7B08-094C-445D9894D5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737187" y="-1650381"/>
            <a:ext cx="6117042" cy="6522681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367A4642-4459-3B92-B219-23E6EC87CC5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931E453A-812F-8966-4D9C-E46A7BB7A1D6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id="{3A33D8AC-42FA-7867-7B35-1226A80E71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0892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7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id="{D8F20E19-C67A-0DCD-0DCA-C23831A651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4" y="643003"/>
            <a:ext cx="11286132" cy="6214997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螢幕擷取畫面, Rectangle, 智慧型手機, 框架 的圖片&#10;&#10;AI 產生的內容可能不正確。">
            <a:extLst>
              <a:ext uri="{FF2B5EF4-FFF2-40B4-BE49-F238E27FC236}">
                <a16:creationId xmlns:a16="http://schemas.microsoft.com/office/drawing/2014/main" id="{4941B993-5E86-2828-9C03-07EC66D4FC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1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id="{470259BE-72B6-2601-77E7-1960ADB500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804099"/>
            <a:ext cx="9058824" cy="5861592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19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 descr="一張含有 螢幕擷取畫面, Rectangle, 框架, 智慧型手機 的圖片&#10;&#10;AI 產生的內容可能不正確。">
            <a:extLst>
              <a:ext uri="{FF2B5EF4-FFF2-40B4-BE49-F238E27FC236}">
                <a16:creationId xmlns:a16="http://schemas.microsoft.com/office/drawing/2014/main" id="{ED8FC78C-9A58-9FE8-1BAB-7FF24472CD1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2" y="873940"/>
            <a:ext cx="8834310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32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id="{BB1CDE20-F7EA-6E93-FFC3-7B241F266B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8218" y="-1795986"/>
            <a:ext cx="6333361" cy="675334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54683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圖片 3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id="{2D30356F-9922-214A-A4E1-479DC73F40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852822" y="-1773683"/>
            <a:ext cx="6232677" cy="664598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8F77EC2D-20A3-2D1A-30F4-4AE7D9F0FF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53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541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E9D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1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E9D77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9891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17.png"/><Relationship Id="rId7" Type="http://schemas.openxmlformats.org/officeDocument/2006/relationships/image" Target="../media/image2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openxmlformats.org/officeDocument/2006/relationships/image" Target="../media/image23.emf"/><Relationship Id="rId4" Type="http://schemas.openxmlformats.org/officeDocument/2006/relationships/image" Target="../media/image18.png"/><Relationship Id="rId9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17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.emf"/><Relationship Id="rId5" Type="http://schemas.openxmlformats.org/officeDocument/2006/relationships/image" Target="../media/image22.emf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一張含有 符號, 圓形 的圖片&#10;&#10;AI 產生的內容可能不正確。">
            <a:extLst>
              <a:ext uri="{FF2B5EF4-FFF2-40B4-BE49-F238E27FC236}">
                <a16:creationId xmlns:a16="http://schemas.microsoft.com/office/drawing/2014/main" id="{D050273D-B25D-EADA-4F7D-C17DC05D9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2504" y="3047851"/>
            <a:ext cx="1634206" cy="1647997"/>
          </a:xfrm>
          <a:prstGeom prst="rect">
            <a:avLst/>
          </a:prstGeom>
        </p:spPr>
      </p:pic>
      <p:pic>
        <p:nvPicPr>
          <p:cNvPr id="3" name="圖片 2" descr="一張含有 文字, 字型, 螢幕擷取畫面, Rectangle 的圖片&#10;&#10;AI 產生的內容可能不正確。">
            <a:extLst>
              <a:ext uri="{FF2B5EF4-FFF2-40B4-BE49-F238E27FC236}">
                <a16:creationId xmlns:a16="http://schemas.microsoft.com/office/drawing/2014/main" id="{527FCFB5-8344-CBD8-3196-8B150C3168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7496" y="1005056"/>
            <a:ext cx="7162800" cy="4216400"/>
          </a:xfrm>
          <a:prstGeom prst="rect">
            <a:avLst/>
          </a:prstGeom>
        </p:spPr>
      </p:pic>
      <p:pic>
        <p:nvPicPr>
          <p:cNvPr id="15" name="圖片 14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id="{DE31896C-089B-D5F6-6CC7-17624C4139A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1676" t="9013" r="27882" b="59643"/>
          <a:stretch>
            <a:fillRect/>
          </a:stretch>
        </p:blipFill>
        <p:spPr>
          <a:xfrm rot="11286421" flipH="1" flipV="1">
            <a:off x="1000530" y="3281281"/>
            <a:ext cx="1439525" cy="1695229"/>
          </a:xfrm>
          <a:prstGeom prst="rect">
            <a:avLst/>
          </a:prstGeom>
        </p:spPr>
      </p:pic>
      <p:pic>
        <p:nvPicPr>
          <p:cNvPr id="13" name="圖片 12" descr="一張含有 美工圖案, 足部穿著, 圖解, 卡通 的圖片&#10;&#10;AI 產生的內容可能不正確。">
            <a:extLst>
              <a:ext uri="{FF2B5EF4-FFF2-40B4-BE49-F238E27FC236}">
                <a16:creationId xmlns:a16="http://schemas.microsoft.com/office/drawing/2014/main" id="{E6303D37-F390-57AE-80EC-222A2D9316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8430" y="1514556"/>
            <a:ext cx="2884247" cy="4338388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34F3D3EF-22E3-D16F-7C11-FC8433F38C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8307050" y="1218688"/>
            <a:ext cx="6731000" cy="3581400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5A8DB250-0A07-B909-6363-1C292C3E69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4EDDC630-CF54-B072-978D-41158F0696A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grpSp>
        <p:nvGrpSpPr>
          <p:cNvPr id="6" name="群組 5">
            <a:extLst>
              <a:ext uri="{FF2B5EF4-FFF2-40B4-BE49-F238E27FC236}">
                <a16:creationId xmlns:a16="http://schemas.microsoft.com/office/drawing/2014/main" id="{ECDFD9A4-33D3-037F-EF80-0A07E22FA61E}"/>
              </a:ext>
            </a:extLst>
          </p:cNvPr>
          <p:cNvGrpSpPr/>
          <p:nvPr/>
        </p:nvGrpSpPr>
        <p:grpSpPr>
          <a:xfrm>
            <a:off x="609600" y="5396915"/>
            <a:ext cx="4055390" cy="1080861"/>
            <a:chOff x="609600" y="5396915"/>
            <a:chExt cx="4055390" cy="1080861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E403E639-260A-5663-8E85-64DD6DFEE6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29" name="文字方塊 28">
              <a:extLst>
                <a:ext uri="{FF2B5EF4-FFF2-40B4-BE49-F238E27FC236}">
                  <a16:creationId xmlns:a16="http://schemas.microsoft.com/office/drawing/2014/main" id="{DDC3A36C-AA7C-BA67-E45A-136917A18FB4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</a:t>
              </a:r>
              <a:r>
                <a:rPr kumimoji="1" lang="en-US" altLang="zh-TW" sz="1600" b="1" dirty="0">
                  <a:solidFill>
                    <a:srgbClr val="DE9D77"/>
                  </a:solidFill>
                </a:rPr>
                <a:t>    </a:t>
              </a:r>
              <a:r>
                <a:rPr kumimoji="1" lang="zh-TW" altLang="en-US" sz="1600" b="1" dirty="0">
                  <a:solidFill>
                    <a:srgbClr val="DE9D77"/>
                  </a:solidFill>
                </a:rPr>
                <a:t>臺北市濱江實驗國中 歐佩怡</a:t>
              </a: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</p:txBody>
        </p:sp>
      </p:grpSp>
      <p:grpSp>
        <p:nvGrpSpPr>
          <p:cNvPr id="8" name="群組 7">
            <a:extLst>
              <a:ext uri="{FF2B5EF4-FFF2-40B4-BE49-F238E27FC236}">
                <a16:creationId xmlns:a16="http://schemas.microsoft.com/office/drawing/2014/main" id="{01FA5A61-5212-30F1-4F97-2F772FE615DB}"/>
              </a:ext>
            </a:extLst>
          </p:cNvPr>
          <p:cNvGrpSpPr/>
          <p:nvPr/>
        </p:nvGrpSpPr>
        <p:grpSpPr>
          <a:xfrm rot="2567266">
            <a:off x="-7582262" y="1663110"/>
            <a:ext cx="6835825" cy="3314143"/>
            <a:chOff x="1073129" y="-3423623"/>
            <a:chExt cx="5962695" cy="3314143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EE5D7307-E109-6E29-2141-6E9C5DA26A1A}"/>
                </a:ext>
              </a:extLst>
            </p:cNvPr>
            <p:cNvSpPr txBox="1"/>
            <p:nvPr/>
          </p:nvSpPr>
          <p:spPr>
            <a:xfrm>
              <a:off x="1073130" y="-3423623"/>
              <a:ext cx="4494521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7200" b="1" dirty="0">
                  <a:ln w="13462">
                    <a:noFill/>
                    <a:prstDash val="solid"/>
                  </a:ln>
                  <a:solidFill>
                    <a:srgbClr val="512D26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從時人報紙</a:t>
              </a:r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4479E562-6690-2390-339D-E066AF5FB63F}"/>
                </a:ext>
              </a:extLst>
            </p:cNvPr>
            <p:cNvSpPr txBox="1"/>
            <p:nvPr/>
          </p:nvSpPr>
          <p:spPr>
            <a:xfrm>
              <a:off x="1073129" y="-2233138"/>
              <a:ext cx="5962695" cy="21236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zh-TW" altLang="en-US" sz="6600" b="1" dirty="0">
                  <a:ln w="13462">
                    <a:noFill/>
                    <a:prstDash val="solid"/>
                  </a:ln>
                  <a:solidFill>
                    <a:srgbClr val="512D26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看臺灣史上首次選舉</a:t>
              </a:r>
            </a:p>
          </p:txBody>
        </p:sp>
      </p:grpSp>
      <p:pic>
        <p:nvPicPr>
          <p:cNvPr id="5" name="圖片 4" descr="一張含有 Rectangle, 設計, 螢幕擷取畫面, 材料性質 的圖片&#10;&#10;AI 產生的內容可能不正確。">
            <a:extLst>
              <a:ext uri="{FF2B5EF4-FFF2-40B4-BE49-F238E27FC236}">
                <a16:creationId xmlns:a16="http://schemas.microsoft.com/office/drawing/2014/main" id="{7539B5ED-4DD8-CF65-2E37-C2EA292D713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110198">
            <a:off x="9083793" y="4665735"/>
            <a:ext cx="3098177" cy="3056789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0B8727B8-1F26-336D-3ACE-194A1208078A}"/>
              </a:ext>
            </a:extLst>
          </p:cNvPr>
          <p:cNvSpPr txBox="1">
            <a:spLocks/>
          </p:cNvSpPr>
          <p:nvPr/>
        </p:nvSpPr>
        <p:spPr>
          <a:xfrm>
            <a:off x="444211" y="1824796"/>
            <a:ext cx="2504723" cy="1703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當時統稱為</a:t>
            </a:r>
            <a:r>
              <a:rPr lang="zh-TW" altLang="en-US" sz="36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有權者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2F0E7679-7546-0398-7CAB-969BB438419F}"/>
              </a:ext>
            </a:extLst>
          </p:cNvPr>
          <p:cNvSpPr txBox="1">
            <a:spLocks/>
          </p:cNvSpPr>
          <p:nvPr/>
        </p:nvSpPr>
        <p:spPr>
          <a:xfrm>
            <a:off x="3706821" y="1824796"/>
            <a:ext cx="7718388" cy="1367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2.</a:t>
            </a: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選舉人與被選舉人足了經濟上要能獨立</a:t>
            </a: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營獨立生計</a:t>
            </a: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外，還有哪些的資格條件？</a:t>
            </a:r>
          </a:p>
        </p:txBody>
      </p:sp>
      <p:graphicFrame>
        <p:nvGraphicFramePr>
          <p:cNvPr id="4" name="Google Shape;199;p10">
            <a:extLst>
              <a:ext uri="{FF2B5EF4-FFF2-40B4-BE49-F238E27FC236}">
                <a16:creationId xmlns:a16="http://schemas.microsoft.com/office/drawing/2014/main" id="{43AE60FF-1F2F-377C-26E2-5C72DC659D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4708500"/>
              </p:ext>
            </p:extLst>
          </p:nvPr>
        </p:nvGraphicFramePr>
        <p:xfrm>
          <a:off x="3834276" y="3192539"/>
          <a:ext cx="7463478" cy="248913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569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83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83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4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429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646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/>
                          <a:sym typeface="Calibri"/>
                        </a:rPr>
                        <a:t>資格條件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/>
                        <a:sym typeface="Calibri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/>
                          <a:sym typeface="Calibri"/>
                        </a:rPr>
                        <a:t>性別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/>
                        <a:sym typeface="Calibri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/>
                          <a:sym typeface="Calibri"/>
                        </a:rPr>
                        <a:t>年齡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/>
                        <a:sym typeface="Calibri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/>
                          <a:sym typeface="Calibri"/>
                        </a:rPr>
                        <a:t>居住選區期限</a:t>
                      </a:r>
                      <a:endParaRPr sz="210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/>
                        <a:sym typeface="Calibri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/>
                          <a:sym typeface="Calibri"/>
                        </a:rPr>
                        <a:t>市街庄納稅額度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/>
                        <a:sym typeface="Calibri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D5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912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/>
                          <a:sym typeface="Calibri"/>
                        </a:rPr>
                        <a:t>選舉人</a:t>
                      </a:r>
                      <a:endParaRPr sz="210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/>
                        <a:sym typeface="Calibri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 男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25歲</a:t>
                      </a:r>
                      <a:endParaRPr sz="210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 6個月以上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 5圓以上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539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Calibri"/>
                          <a:sym typeface="Calibri"/>
                        </a:rPr>
                        <a:t>被選舉人</a:t>
                      </a:r>
                      <a:endParaRPr sz="210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Calibri"/>
                        <a:sym typeface="Calibri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 男</a:t>
                      </a:r>
                      <a:endParaRPr sz="210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25歲</a:t>
                      </a:r>
                      <a:endParaRPr sz="210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 6個月以上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10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 5圓以上</a:t>
                      </a:r>
                      <a:endParaRPr sz="21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59747" marR="59747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924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E08547E5-E2A5-30B3-1FC0-4A0028F96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oogle Shape;205;p11">
            <a:extLst>
              <a:ext uri="{FF2B5EF4-FFF2-40B4-BE49-F238E27FC236}">
                <a16:creationId xmlns:a16="http://schemas.microsoft.com/office/drawing/2014/main" id="{DB63E562-AC37-72AF-9FBF-50799592FE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9403221"/>
              </p:ext>
            </p:extLst>
          </p:nvPr>
        </p:nvGraphicFramePr>
        <p:xfrm>
          <a:off x="1471961" y="2520175"/>
          <a:ext cx="9121698" cy="258658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600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71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71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071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15636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dirty="0">
                        <a:solidFill>
                          <a:schemeClr val="tx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75294" marR="75294" marT="37647" marB="37647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滿25歲以上男性總數</a:t>
                      </a:r>
                      <a:endParaRPr sz="2400" dirty="0">
                        <a:solidFill>
                          <a:schemeClr val="tx1"/>
                        </a:solidFill>
                      </a:endParaRPr>
                    </a:p>
                  </a:txBody>
                  <a:tcPr marL="75294" marR="75294" marT="37647" marB="37647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其中有選舉資格人數</a:t>
                      </a:r>
                      <a:endParaRPr sz="2400" dirty="0">
                        <a:solidFill>
                          <a:schemeClr val="tx1"/>
                        </a:solidFill>
                      </a:endParaRPr>
                    </a:p>
                  </a:txBody>
                  <a:tcPr marL="75294" marR="75294" marT="37647" marB="37647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選舉人的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比例</a:t>
                      </a:r>
                      <a:endParaRPr sz="2400" dirty="0">
                        <a:solidFill>
                          <a:schemeClr val="tx1"/>
                        </a:solidFill>
                      </a:endParaRPr>
                    </a:p>
                  </a:txBody>
                  <a:tcPr marL="75294" marR="75294" marT="37647" marB="37647" anchor="ctr">
                    <a:solidFill>
                      <a:srgbClr val="FED5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4602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日本人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</a:txBody>
                  <a:tcPr marL="75294" marR="75294" marT="37647" marB="37647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68,018</a:t>
                      </a:r>
                      <a:endParaRPr sz="2400" b="1">
                        <a:solidFill>
                          <a:schemeClr val="tx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75294" marR="75294" marT="37647" marB="37647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39,627</a:t>
                      </a:r>
                      <a:endParaRPr sz="2400" b="1" dirty="0">
                        <a:solidFill>
                          <a:schemeClr val="tx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75294" marR="75294" marT="37647" marB="37647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58.3%</a:t>
                      </a:r>
                      <a:endParaRPr sz="2400" b="1" dirty="0">
                        <a:solidFill>
                          <a:schemeClr val="tx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75294" marR="75294" marT="37647" marB="37647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635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臺灣人</a:t>
                      </a:r>
                      <a:endParaRPr sz="2400">
                        <a:solidFill>
                          <a:schemeClr val="tx1"/>
                        </a:solidFill>
                      </a:endParaRPr>
                    </a:p>
                  </a:txBody>
                  <a:tcPr marL="75294" marR="75294" marT="37647" marB="37647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950,427</a:t>
                      </a:r>
                      <a:endParaRPr sz="2400" b="1">
                        <a:solidFill>
                          <a:schemeClr val="tx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75294" marR="75294" marT="37647" marB="37647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186,627</a:t>
                      </a:r>
                      <a:endParaRPr sz="2400" b="1">
                        <a:solidFill>
                          <a:schemeClr val="tx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75294" marR="75294" marT="37647" marB="37647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600"/>
                        <a:buFont typeface="Microsoft JhengHei"/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19.6%</a:t>
                      </a:r>
                      <a:endParaRPr sz="2400" b="1" dirty="0">
                        <a:solidFill>
                          <a:schemeClr val="tx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75294" marR="75294" marT="37647" marB="3764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E825F8BD-81CA-9A56-63E5-127067C6AEE5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85194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1935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年有權者的比例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9A96E58-A9F7-97AF-167B-BC2E170EB5B8}"/>
              </a:ext>
            </a:extLst>
          </p:cNvPr>
          <p:cNvSpPr txBox="1"/>
          <p:nvPr/>
        </p:nvSpPr>
        <p:spPr>
          <a:xfrm>
            <a:off x="1471961" y="5799533"/>
            <a:ext cx="9164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DE9D77"/>
                </a:solidFill>
              </a:rPr>
              <a:t>資料來源：陳若蘭，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〈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臺灣初次地方選舉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〉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《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臺灣史研究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》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33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：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3 (2015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年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9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月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)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，頁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147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009071980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5E401CF6-7EB6-C9CC-6BDD-6B0106E28591}"/>
              </a:ext>
            </a:extLst>
          </p:cNvPr>
          <p:cNvSpPr txBox="1">
            <a:spLocks/>
          </p:cNvSpPr>
          <p:nvPr/>
        </p:nvSpPr>
        <p:spPr>
          <a:xfrm>
            <a:off x="701549" y="470208"/>
            <a:ext cx="5957159" cy="1469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080"/>
              </a:lnSpc>
            </a:pPr>
            <a:r>
              <a:rPr lang="en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Q.3 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比較首次選舉與今天的選舉，哪些不同之處讓你感到驚訝？驚訝的原因是什麼？</a:t>
            </a:r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197F8E8F-842B-1322-0072-E6B98C0EAC13}"/>
              </a:ext>
            </a:extLst>
          </p:cNvPr>
          <p:cNvGrpSpPr/>
          <p:nvPr/>
        </p:nvGrpSpPr>
        <p:grpSpPr>
          <a:xfrm>
            <a:off x="1554023" y="2631413"/>
            <a:ext cx="2793999" cy="3575307"/>
            <a:chOff x="1021739" y="2520470"/>
            <a:chExt cx="2793999" cy="3575307"/>
          </a:xfrm>
        </p:grpSpPr>
        <p:grpSp>
          <p:nvGrpSpPr>
            <p:cNvPr id="10" name="群組 9">
              <a:extLst>
                <a:ext uri="{FF2B5EF4-FFF2-40B4-BE49-F238E27FC236}">
                  <a16:creationId xmlns:a16="http://schemas.microsoft.com/office/drawing/2014/main" id="{F0370E2B-0BB6-4518-6420-535EFE0364B7}"/>
                </a:ext>
              </a:extLst>
            </p:cNvPr>
            <p:cNvGrpSpPr/>
            <p:nvPr/>
          </p:nvGrpSpPr>
          <p:grpSpPr>
            <a:xfrm>
              <a:off x="1021739" y="2520470"/>
              <a:ext cx="2793999" cy="3575307"/>
              <a:chOff x="1021739" y="2520470"/>
              <a:chExt cx="2793999" cy="3575307"/>
            </a:xfrm>
          </p:grpSpPr>
          <p:sp>
            <p:nvSpPr>
              <p:cNvPr id="3" name="圓角矩形 2">
                <a:extLst>
                  <a:ext uri="{FF2B5EF4-FFF2-40B4-BE49-F238E27FC236}">
                    <a16:creationId xmlns:a16="http://schemas.microsoft.com/office/drawing/2014/main" id="{F4AC29EC-98E4-7928-B858-E804221DBC85}"/>
                  </a:ext>
                </a:extLst>
              </p:cNvPr>
              <p:cNvSpPr/>
              <p:nvPr/>
            </p:nvSpPr>
            <p:spPr>
              <a:xfrm>
                <a:off x="1021739" y="2591866"/>
                <a:ext cx="2793999" cy="3503911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TW" altLang="en-US"/>
              </a:p>
            </p:txBody>
          </p:sp>
          <p:pic>
            <p:nvPicPr>
              <p:cNvPr id="4" name="圖片 3">
                <a:extLst>
                  <a:ext uri="{FF2B5EF4-FFF2-40B4-BE49-F238E27FC236}">
                    <a16:creationId xmlns:a16="http://schemas.microsoft.com/office/drawing/2014/main" id="{59FB55E1-1DB7-7644-C5D6-BA8B39A116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21147" y="2520470"/>
                <a:ext cx="414330" cy="614811"/>
              </a:xfrm>
              <a:prstGeom prst="rect">
                <a:avLst/>
              </a:prstGeom>
            </p:spPr>
          </p:pic>
        </p:grpSp>
        <p:sp>
          <p:nvSpPr>
            <p:cNvPr id="9" name="副標題 9">
              <a:extLst>
                <a:ext uri="{FF2B5EF4-FFF2-40B4-BE49-F238E27FC236}">
                  <a16:creationId xmlns:a16="http://schemas.microsoft.com/office/drawing/2014/main" id="{E1CCAF1C-63AB-7CCE-2D72-9F31B8E921DD}"/>
                </a:ext>
              </a:extLst>
            </p:cNvPr>
            <p:cNvSpPr txBox="1">
              <a:spLocks/>
            </p:cNvSpPr>
            <p:nvPr/>
          </p:nvSpPr>
          <p:spPr>
            <a:xfrm>
              <a:off x="1192459" y="3419637"/>
              <a:ext cx="2377461" cy="929339"/>
            </a:xfrm>
            <a:prstGeom prst="rect">
              <a:avLst/>
            </a:prstGeom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lnSpc>
                  <a:spcPts val="3080"/>
                </a:lnSpc>
              </a:pPr>
              <a:r>
                <a:rPr lang="zh-TW" altLang="en-US" sz="2400" b="1" dirty="0">
                  <a:latin typeface="Microsoft JhengHei"/>
                  <a:ea typeface="Microsoft JhengHei"/>
                  <a:cs typeface="Microsoft JhengHei"/>
                  <a:sym typeface="Microsoft JhengHei"/>
                </a:rPr>
                <a:t>當時投票是書寫姓名，而非圈選。</a:t>
              </a:r>
            </a:p>
          </p:txBody>
        </p:sp>
      </p:grp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9E2E3647-FB0B-F439-0808-35A91D4DB842}"/>
              </a:ext>
            </a:extLst>
          </p:cNvPr>
          <p:cNvGrpSpPr/>
          <p:nvPr/>
        </p:nvGrpSpPr>
        <p:grpSpPr>
          <a:xfrm>
            <a:off x="4699000" y="2226199"/>
            <a:ext cx="2793999" cy="3575307"/>
            <a:chOff x="4699000" y="2273091"/>
            <a:chExt cx="2793999" cy="3575307"/>
          </a:xfrm>
        </p:grpSpPr>
        <p:grpSp>
          <p:nvGrpSpPr>
            <p:cNvPr id="11" name="群組 10">
              <a:extLst>
                <a:ext uri="{FF2B5EF4-FFF2-40B4-BE49-F238E27FC236}">
                  <a16:creationId xmlns:a16="http://schemas.microsoft.com/office/drawing/2014/main" id="{81248681-3718-8AAB-B283-677EAEC7B940}"/>
                </a:ext>
              </a:extLst>
            </p:cNvPr>
            <p:cNvGrpSpPr/>
            <p:nvPr/>
          </p:nvGrpSpPr>
          <p:grpSpPr>
            <a:xfrm>
              <a:off x="4699000" y="2273091"/>
              <a:ext cx="2793999" cy="3575307"/>
              <a:chOff x="4699000" y="2273091"/>
              <a:chExt cx="2793999" cy="3575307"/>
            </a:xfrm>
          </p:grpSpPr>
          <p:sp>
            <p:nvSpPr>
              <p:cNvPr id="5" name="圓角矩形 4">
                <a:extLst>
                  <a:ext uri="{FF2B5EF4-FFF2-40B4-BE49-F238E27FC236}">
                    <a16:creationId xmlns:a16="http://schemas.microsoft.com/office/drawing/2014/main" id="{E2542EFE-7923-81BE-5423-3F0CC379FCA3}"/>
                  </a:ext>
                </a:extLst>
              </p:cNvPr>
              <p:cNvSpPr/>
              <p:nvPr/>
            </p:nvSpPr>
            <p:spPr>
              <a:xfrm>
                <a:off x="4699000" y="2344487"/>
                <a:ext cx="2793999" cy="3503911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TW" altLang="en-US"/>
              </a:p>
            </p:txBody>
          </p:sp>
          <p:pic>
            <p:nvPicPr>
              <p:cNvPr id="6" name="圖片 5">
                <a:extLst>
                  <a:ext uri="{FF2B5EF4-FFF2-40B4-BE49-F238E27FC236}">
                    <a16:creationId xmlns:a16="http://schemas.microsoft.com/office/drawing/2014/main" id="{C2FC588F-45E8-7D7F-4895-10464ADCF2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98408" y="2273091"/>
                <a:ext cx="414330" cy="614811"/>
              </a:xfrm>
              <a:prstGeom prst="rect">
                <a:avLst/>
              </a:prstGeom>
            </p:spPr>
          </p:pic>
        </p:grpSp>
        <p:sp>
          <p:nvSpPr>
            <p:cNvPr id="13" name="副標題 9">
              <a:extLst>
                <a:ext uri="{FF2B5EF4-FFF2-40B4-BE49-F238E27FC236}">
                  <a16:creationId xmlns:a16="http://schemas.microsoft.com/office/drawing/2014/main" id="{F4F239A4-EB98-4FE0-6A09-01FFAC50155D}"/>
                </a:ext>
              </a:extLst>
            </p:cNvPr>
            <p:cNvSpPr txBox="1">
              <a:spLocks/>
            </p:cNvSpPr>
            <p:nvPr/>
          </p:nvSpPr>
          <p:spPr>
            <a:xfrm>
              <a:off x="4894664" y="3174310"/>
              <a:ext cx="2377461" cy="929339"/>
            </a:xfrm>
            <a:prstGeom prst="rect">
              <a:avLst/>
            </a:prstGeom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lnSpc>
                  <a:spcPts val="3080"/>
                </a:lnSpc>
              </a:pPr>
              <a:r>
                <a:rPr lang="zh-TW" altLang="en-US" sz="2400" b="1" dirty="0">
                  <a:latin typeface="Microsoft JhengHei"/>
                  <a:ea typeface="Microsoft JhengHei"/>
                  <a:cs typeface="Microsoft JhengHei"/>
                  <a:sym typeface="Microsoft JhengHei"/>
                </a:rPr>
                <a:t>這此選舉投票</a:t>
              </a:r>
            </a:p>
            <a:p>
              <a:pPr algn="ctr">
                <a:lnSpc>
                  <a:spcPts val="3080"/>
                </a:lnSpc>
              </a:pPr>
              <a:r>
                <a:rPr lang="zh-TW" altLang="en-US" sz="2400" b="1" dirty="0">
                  <a:latin typeface="Microsoft JhengHei"/>
                  <a:ea typeface="Microsoft JhengHei"/>
                  <a:cs typeface="Microsoft JhengHei"/>
                  <a:sym typeface="Microsoft JhengHei"/>
                </a:rPr>
                <a:t>率高達  </a:t>
              </a:r>
              <a:r>
                <a:rPr lang="en-US" altLang="zh-TW" sz="2400" b="1" dirty="0">
                  <a:latin typeface="Microsoft JhengHei"/>
                  <a:ea typeface="Microsoft JhengHei"/>
                  <a:cs typeface="Microsoft JhengHei"/>
                  <a:sym typeface="Microsoft JhengHei"/>
                </a:rPr>
                <a:t>95.9%</a:t>
              </a:r>
            </a:p>
            <a:p>
              <a:pPr algn="ctr">
                <a:lnSpc>
                  <a:spcPts val="3080"/>
                </a:lnSpc>
              </a:pPr>
              <a:endPara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endParaRPr>
            </a:p>
          </p:txBody>
        </p:sp>
      </p:grpSp>
      <p:grpSp>
        <p:nvGrpSpPr>
          <p:cNvPr id="20" name="群組 19">
            <a:extLst>
              <a:ext uri="{FF2B5EF4-FFF2-40B4-BE49-F238E27FC236}">
                <a16:creationId xmlns:a16="http://schemas.microsoft.com/office/drawing/2014/main" id="{D6C92A2D-D1FA-9782-1520-A00961F99848}"/>
              </a:ext>
            </a:extLst>
          </p:cNvPr>
          <p:cNvGrpSpPr/>
          <p:nvPr/>
        </p:nvGrpSpPr>
        <p:grpSpPr>
          <a:xfrm>
            <a:off x="7843978" y="2456000"/>
            <a:ext cx="2793999" cy="3575307"/>
            <a:chOff x="8522671" y="2456000"/>
            <a:chExt cx="2793999" cy="3575307"/>
          </a:xfrm>
        </p:grpSpPr>
        <p:grpSp>
          <p:nvGrpSpPr>
            <p:cNvPr id="12" name="群組 11">
              <a:extLst>
                <a:ext uri="{FF2B5EF4-FFF2-40B4-BE49-F238E27FC236}">
                  <a16:creationId xmlns:a16="http://schemas.microsoft.com/office/drawing/2014/main" id="{BFA81C95-E42E-8591-2A28-0F9ACD1CD630}"/>
                </a:ext>
              </a:extLst>
            </p:cNvPr>
            <p:cNvGrpSpPr/>
            <p:nvPr/>
          </p:nvGrpSpPr>
          <p:grpSpPr>
            <a:xfrm>
              <a:off x="8522671" y="2456000"/>
              <a:ext cx="2793999" cy="3575307"/>
              <a:chOff x="8522671" y="2456000"/>
              <a:chExt cx="2793999" cy="3575307"/>
            </a:xfrm>
          </p:grpSpPr>
          <p:sp>
            <p:nvSpPr>
              <p:cNvPr id="7" name="圓角矩形 6">
                <a:extLst>
                  <a:ext uri="{FF2B5EF4-FFF2-40B4-BE49-F238E27FC236}">
                    <a16:creationId xmlns:a16="http://schemas.microsoft.com/office/drawing/2014/main" id="{DED878AB-F50A-B80B-17EF-CB53EF39CD01}"/>
                  </a:ext>
                </a:extLst>
              </p:cNvPr>
              <p:cNvSpPr/>
              <p:nvPr/>
            </p:nvSpPr>
            <p:spPr>
              <a:xfrm>
                <a:off x="8522671" y="2527396"/>
                <a:ext cx="2793999" cy="3503911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TW" altLang="en-US"/>
              </a:p>
            </p:txBody>
          </p:sp>
          <p:pic>
            <p:nvPicPr>
              <p:cNvPr id="8" name="圖片 7">
                <a:extLst>
                  <a:ext uri="{FF2B5EF4-FFF2-40B4-BE49-F238E27FC236}">
                    <a16:creationId xmlns:a16="http://schemas.microsoft.com/office/drawing/2014/main" id="{4DC85283-1876-6355-314F-63FD4D50C4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622079" y="2456000"/>
                <a:ext cx="414330" cy="614811"/>
              </a:xfrm>
              <a:prstGeom prst="rect">
                <a:avLst/>
              </a:prstGeom>
            </p:spPr>
          </p:pic>
        </p:grpSp>
        <p:sp>
          <p:nvSpPr>
            <p:cNvPr id="14" name="副標題 9">
              <a:extLst>
                <a:ext uri="{FF2B5EF4-FFF2-40B4-BE49-F238E27FC236}">
                  <a16:creationId xmlns:a16="http://schemas.microsoft.com/office/drawing/2014/main" id="{2B32E93F-E292-3A07-CC51-88D620186E60}"/>
                </a:ext>
              </a:extLst>
            </p:cNvPr>
            <p:cNvSpPr txBox="1">
              <a:spLocks/>
            </p:cNvSpPr>
            <p:nvPr/>
          </p:nvSpPr>
          <p:spPr>
            <a:xfrm>
              <a:off x="8775289" y="3375032"/>
              <a:ext cx="2377461" cy="929339"/>
            </a:xfrm>
            <a:prstGeom prst="rect">
              <a:avLst/>
            </a:prstGeom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lnSpc>
                  <a:spcPts val="3080"/>
                </a:lnSpc>
              </a:pPr>
              <a:r>
                <a:rPr lang="zh-TW" altLang="en-US" sz="2400" b="1" dirty="0">
                  <a:latin typeface="Microsoft JhengHei"/>
                  <a:ea typeface="Microsoft JhengHei"/>
                  <a:cs typeface="Microsoft JhengHei"/>
                  <a:sym typeface="Microsoft JhengHei"/>
                </a:rPr>
                <a:t>為訓練民眾投票，</a:t>
              </a:r>
            </a:p>
            <a:p>
              <a:pPr algn="ctr">
                <a:lnSpc>
                  <a:spcPts val="3080"/>
                </a:lnSpc>
              </a:pPr>
              <a:r>
                <a:rPr lang="zh-TW" altLang="en-US" sz="2400" b="1" dirty="0">
                  <a:latin typeface="Microsoft JhengHei"/>
                  <a:ea typeface="Microsoft JhengHei"/>
                  <a:cs typeface="Microsoft JhengHei"/>
                  <a:sym typeface="Microsoft JhengHei"/>
                </a:rPr>
                <a:t>開辦模擬選舉。</a:t>
              </a:r>
            </a:p>
            <a:p>
              <a:pPr algn="ctr">
                <a:lnSpc>
                  <a:spcPts val="3080"/>
                </a:lnSpc>
              </a:pPr>
              <a:endPara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endParaRPr>
            </a:p>
          </p:txBody>
        </p:sp>
      </p:grpSp>
      <p:sp>
        <p:nvSpPr>
          <p:cNvPr id="15" name="副標題 9">
            <a:extLst>
              <a:ext uri="{FF2B5EF4-FFF2-40B4-BE49-F238E27FC236}">
                <a16:creationId xmlns:a16="http://schemas.microsoft.com/office/drawing/2014/main" id="{D9EA48AB-6884-234A-3F0D-F7DF1D1CC254}"/>
              </a:ext>
            </a:extLst>
          </p:cNvPr>
          <p:cNvSpPr txBox="1">
            <a:spLocks/>
          </p:cNvSpPr>
          <p:nvPr/>
        </p:nvSpPr>
        <p:spPr>
          <a:xfrm>
            <a:off x="1653431" y="4744275"/>
            <a:ext cx="2377461" cy="52789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3080"/>
              </a:lnSpc>
            </a:pPr>
            <a:r>
              <a:rPr lang="zh-TW" altLang="en-US" sz="1800" b="1" dirty="0">
                <a:solidFill>
                  <a:schemeClr val="accent2">
                    <a:lumMod val="50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→這在今天會變廢票</a:t>
            </a:r>
          </a:p>
          <a:p>
            <a:pPr algn="ctr">
              <a:lnSpc>
                <a:spcPts val="3080"/>
              </a:lnSpc>
            </a:pPr>
            <a:endParaRPr lang="zh-TW" altLang="en-US" sz="1800" b="1" dirty="0">
              <a:solidFill>
                <a:schemeClr val="accent2">
                  <a:lumMod val="50000"/>
                </a:schemeClr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6" name="副標題 9">
            <a:extLst>
              <a:ext uri="{FF2B5EF4-FFF2-40B4-BE49-F238E27FC236}">
                <a16:creationId xmlns:a16="http://schemas.microsoft.com/office/drawing/2014/main" id="{8C1E4099-7685-0FFC-EC3D-3B1FDFB0DADD}"/>
              </a:ext>
            </a:extLst>
          </p:cNvPr>
          <p:cNvSpPr txBox="1">
            <a:spLocks/>
          </p:cNvSpPr>
          <p:nvPr/>
        </p:nvSpPr>
        <p:spPr>
          <a:xfrm>
            <a:off x="4912562" y="4207299"/>
            <a:ext cx="2377461" cy="136602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3080"/>
              </a:lnSpc>
            </a:pPr>
            <a:r>
              <a:rPr lang="zh-TW" altLang="en-US" sz="1800" b="1" dirty="0">
                <a:solidFill>
                  <a:schemeClr val="accent2">
                    <a:lumMod val="50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近年總統投票率</a:t>
            </a:r>
          </a:p>
          <a:p>
            <a:pPr algn="ctr">
              <a:lnSpc>
                <a:spcPts val="3080"/>
              </a:lnSpc>
            </a:pPr>
            <a:r>
              <a:rPr lang="zh-TW" altLang="en-US" sz="1800" b="1" dirty="0">
                <a:solidFill>
                  <a:schemeClr val="accent2">
                    <a:lumMod val="50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只有</a:t>
            </a:r>
            <a:r>
              <a:rPr lang="en-US" altLang="zh-TW" sz="1800" b="1" dirty="0">
                <a:solidFill>
                  <a:schemeClr val="accent2">
                    <a:lumMod val="50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60%~ 70%</a:t>
            </a:r>
          </a:p>
          <a:p>
            <a:pPr algn="ctr">
              <a:lnSpc>
                <a:spcPts val="3080"/>
              </a:lnSpc>
            </a:pPr>
            <a:endParaRPr lang="en-US" altLang="zh-TW" sz="1800" b="1" dirty="0">
              <a:solidFill>
                <a:schemeClr val="accent2">
                  <a:lumMod val="50000"/>
                </a:schemeClr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lnSpc>
                <a:spcPts val="3080"/>
              </a:lnSpc>
            </a:pPr>
            <a:endParaRPr lang="zh-TW" altLang="en-US" sz="1800" b="1" dirty="0">
              <a:solidFill>
                <a:schemeClr val="accent2">
                  <a:lumMod val="50000"/>
                </a:schemeClr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7" name="副標題 9">
            <a:extLst>
              <a:ext uri="{FF2B5EF4-FFF2-40B4-BE49-F238E27FC236}">
                <a16:creationId xmlns:a16="http://schemas.microsoft.com/office/drawing/2014/main" id="{F4E21353-052E-249B-F5A0-80A6576E2AB8}"/>
              </a:ext>
            </a:extLst>
          </p:cNvPr>
          <p:cNvSpPr txBox="1">
            <a:spLocks/>
          </p:cNvSpPr>
          <p:nvPr/>
        </p:nvSpPr>
        <p:spPr>
          <a:xfrm>
            <a:off x="8069888" y="4521820"/>
            <a:ext cx="2377461" cy="181370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080"/>
              </a:lnSpc>
            </a:pPr>
            <a:r>
              <a:rPr lang="zh-TW" altLang="en-US" sz="1800" b="1" dirty="0">
                <a:solidFill>
                  <a:schemeClr val="accent2">
                    <a:lumMod val="50000"/>
                  </a:schemeClr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→今天覺得投票是自然而然就會的，沒想到還需要練習</a:t>
            </a:r>
          </a:p>
          <a:p>
            <a:pPr algn="ctr">
              <a:lnSpc>
                <a:spcPts val="3080"/>
              </a:lnSpc>
            </a:pPr>
            <a:endParaRPr lang="zh-TW" altLang="en-US" sz="1800" b="1" dirty="0">
              <a:solidFill>
                <a:schemeClr val="accent2">
                  <a:lumMod val="50000"/>
                </a:schemeClr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lnSpc>
                <a:spcPts val="3080"/>
              </a:lnSpc>
            </a:pPr>
            <a:endParaRPr lang="zh-TW" altLang="en-US" sz="1800" b="1" dirty="0">
              <a:solidFill>
                <a:schemeClr val="accent2">
                  <a:lumMod val="50000"/>
                </a:schemeClr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183968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B23F5-14CB-6449-E26F-F32F74B3D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 descr="一張含有 圓形, 符號, 圖形, 設計 的圖片&#10;&#10;AI 產生的內容可能不正確。">
            <a:extLst>
              <a:ext uri="{FF2B5EF4-FFF2-40B4-BE49-F238E27FC236}">
                <a16:creationId xmlns:a16="http://schemas.microsoft.com/office/drawing/2014/main" id="{584ACC4F-A6CC-92F5-F4A0-9D05A3347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5845" y="5169196"/>
            <a:ext cx="1282886" cy="1626193"/>
          </a:xfrm>
          <a:prstGeom prst="rect">
            <a:avLst/>
          </a:prstGeom>
        </p:spPr>
      </p:pic>
      <p:sp>
        <p:nvSpPr>
          <p:cNvPr id="10" name="Google Shape;156;p9">
            <a:extLst>
              <a:ext uri="{FF2B5EF4-FFF2-40B4-BE49-F238E27FC236}">
                <a16:creationId xmlns:a16="http://schemas.microsoft.com/office/drawing/2014/main" id="{7512CB8E-D671-7565-5D0E-724D834196A6}"/>
              </a:ext>
            </a:extLst>
          </p:cNvPr>
          <p:cNvSpPr txBox="1">
            <a:spLocks/>
          </p:cNvSpPr>
          <p:nvPr/>
        </p:nvSpPr>
        <p:spPr>
          <a:xfrm>
            <a:off x="666949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日治報紙比一比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C8E63756-B637-7EF7-03F4-DAC30793AB7C}"/>
              </a:ext>
            </a:extLst>
          </p:cNvPr>
          <p:cNvSpPr txBox="1">
            <a:spLocks/>
          </p:cNvSpPr>
          <p:nvPr/>
        </p:nvSpPr>
        <p:spPr>
          <a:xfrm>
            <a:off x="3777306" y="2025832"/>
            <a:ext cx="505446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探究首次選舉適合看哪份報紙？</a:t>
            </a:r>
            <a:endParaRPr lang="en-US" altLang="zh-TW" sz="2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004D8864-FED3-A228-E1FC-CE413AE7AA5F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09B8483F-D881-7728-5A80-58C7F5FDC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314" y="3738801"/>
            <a:ext cx="2830959" cy="683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E6885ADA-FB25-51D6-E2EF-57D817BDCA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562" y="2999113"/>
            <a:ext cx="793469" cy="2326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1466145A-9125-D64C-2E42-495C04273B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689" y="2945855"/>
            <a:ext cx="986712" cy="226975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02;p3">
            <a:extLst>
              <a:ext uri="{FF2B5EF4-FFF2-40B4-BE49-F238E27FC236}">
                <a16:creationId xmlns:a16="http://schemas.microsoft.com/office/drawing/2014/main" id="{DE35A3FB-B43F-08AB-6798-C45ACCF20BAD}"/>
              </a:ext>
            </a:extLst>
          </p:cNvPr>
          <p:cNvSpPr txBox="1">
            <a:spLocks/>
          </p:cNvSpPr>
          <p:nvPr/>
        </p:nvSpPr>
        <p:spPr>
          <a:xfrm>
            <a:off x="4867576" y="5533742"/>
            <a:ext cx="1117600" cy="5793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選手一</a:t>
            </a:r>
            <a:endParaRPr lang="en-US" altLang="zh-TW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" name="Google Shape;102;p3">
            <a:extLst>
              <a:ext uri="{FF2B5EF4-FFF2-40B4-BE49-F238E27FC236}">
                <a16:creationId xmlns:a16="http://schemas.microsoft.com/office/drawing/2014/main" id="{4261BD36-85AD-3F82-04CE-C72FB1195C72}"/>
              </a:ext>
            </a:extLst>
          </p:cNvPr>
          <p:cNvSpPr txBox="1">
            <a:spLocks/>
          </p:cNvSpPr>
          <p:nvPr/>
        </p:nvSpPr>
        <p:spPr>
          <a:xfrm>
            <a:off x="7103699" y="5533742"/>
            <a:ext cx="1117600" cy="5793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選手二</a:t>
            </a:r>
            <a:endParaRPr lang="en-US" altLang="zh-TW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2" name="Google Shape;102;p3">
            <a:extLst>
              <a:ext uri="{FF2B5EF4-FFF2-40B4-BE49-F238E27FC236}">
                <a16:creationId xmlns:a16="http://schemas.microsoft.com/office/drawing/2014/main" id="{7FE3AC64-F630-974C-433D-D3C96168476E}"/>
              </a:ext>
            </a:extLst>
          </p:cNvPr>
          <p:cNvSpPr txBox="1">
            <a:spLocks/>
          </p:cNvSpPr>
          <p:nvPr/>
        </p:nvSpPr>
        <p:spPr>
          <a:xfrm>
            <a:off x="9089049" y="5533742"/>
            <a:ext cx="1117600" cy="5793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選手三</a:t>
            </a:r>
            <a:endParaRPr lang="en-US" altLang="zh-TW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127263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CA4AA-0948-82C4-910A-DA497BFFE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56;p9">
            <a:extLst>
              <a:ext uri="{FF2B5EF4-FFF2-40B4-BE49-F238E27FC236}">
                <a16:creationId xmlns:a16="http://schemas.microsoft.com/office/drawing/2014/main" id="{E4F8A94D-147A-4355-7ACF-C8FD771E319E}"/>
              </a:ext>
            </a:extLst>
          </p:cNvPr>
          <p:cNvSpPr txBox="1">
            <a:spLocks/>
          </p:cNvSpPr>
          <p:nvPr/>
        </p:nvSpPr>
        <p:spPr>
          <a:xfrm>
            <a:off x="666949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日治報紙比一比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3E19650C-3FED-ABE7-9835-389758D4F835}"/>
              </a:ext>
            </a:extLst>
          </p:cNvPr>
          <p:cNvSpPr txBox="1">
            <a:spLocks/>
          </p:cNvSpPr>
          <p:nvPr/>
        </p:nvSpPr>
        <p:spPr>
          <a:xfrm>
            <a:off x="3777305" y="2054055"/>
            <a:ext cx="6950167" cy="2118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請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3~4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人一組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每人負責調查一份指定的報紙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搜尋學習單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二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所要求該報的資訊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02D6AFDB-C118-AB3E-6A63-17B63AC67A58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2" name="圖片 1" descr="一張含有 Rectangle, 設計, 螢幕擷取畫面, 材料性質 的圖片&#10;&#10;AI 產生的內容可能不正確。">
            <a:extLst>
              <a:ext uri="{FF2B5EF4-FFF2-40B4-BE49-F238E27FC236}">
                <a16:creationId xmlns:a16="http://schemas.microsoft.com/office/drawing/2014/main" id="{5625858F-3B99-FE1E-793B-540F3FA31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261531" flipH="1">
            <a:off x="8805603" y="4031145"/>
            <a:ext cx="2748653" cy="2711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647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92F23-31D2-543F-3596-C518A81DE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id="{30686A2A-36C4-4A41-8D6A-09A8B6F9C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919954" flipV="1">
            <a:off x="4828618" y="2164865"/>
            <a:ext cx="3980192" cy="4552195"/>
          </a:xfrm>
          <a:prstGeom prst="rect">
            <a:avLst/>
          </a:prstGeom>
        </p:spPr>
      </p:pic>
      <p:sp>
        <p:nvSpPr>
          <p:cNvPr id="10" name="Google Shape;156;p9">
            <a:extLst>
              <a:ext uri="{FF2B5EF4-FFF2-40B4-BE49-F238E27FC236}">
                <a16:creationId xmlns:a16="http://schemas.microsoft.com/office/drawing/2014/main" id="{5B572287-519F-C8D7-6A82-2E2D6501281A}"/>
              </a:ext>
            </a:extLst>
          </p:cNvPr>
          <p:cNvSpPr txBox="1">
            <a:spLocks/>
          </p:cNvSpPr>
          <p:nvPr/>
        </p:nvSpPr>
        <p:spPr>
          <a:xfrm>
            <a:off x="666949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日治報紙比一比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6E672FFC-7A84-BCDC-81CD-DB6EF72553A0}"/>
              </a:ext>
            </a:extLst>
          </p:cNvPr>
          <p:cNvSpPr txBox="1">
            <a:spLocks/>
          </p:cNvSpPr>
          <p:nvPr/>
        </p:nvSpPr>
        <p:spPr>
          <a:xfrm>
            <a:off x="3777306" y="2225217"/>
            <a:ext cx="4340783" cy="551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每人負責調查一份報紙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D0C69FCD-1150-DD1C-32CF-5424566D6550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BAC94255-57AA-FE40-1404-3E387DB923D2}"/>
              </a:ext>
            </a:extLst>
          </p:cNvPr>
          <p:cNvGrpSpPr/>
          <p:nvPr/>
        </p:nvGrpSpPr>
        <p:grpSpPr>
          <a:xfrm>
            <a:off x="9025028" y="2326040"/>
            <a:ext cx="2500023" cy="4021363"/>
            <a:chOff x="9025028" y="2326040"/>
            <a:chExt cx="2500023" cy="4021363"/>
          </a:xfrm>
        </p:grpSpPr>
        <p:pic>
          <p:nvPicPr>
            <p:cNvPr id="8" name="圖片 7" descr="一張含有 狗, 哺乳動物, 美工圖案, 圖畫 的圖片&#10;&#10;AI 產生的內容可能不正確。">
              <a:extLst>
                <a:ext uri="{FF2B5EF4-FFF2-40B4-BE49-F238E27FC236}">
                  <a16:creationId xmlns:a16="http://schemas.microsoft.com/office/drawing/2014/main" id="{12C8099E-31A4-8F98-B6B3-D55AA617B3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80984">
              <a:off x="9595229" y="3200360"/>
              <a:ext cx="1616484" cy="3147043"/>
            </a:xfrm>
            <a:prstGeom prst="rect">
              <a:avLst/>
            </a:prstGeom>
          </p:spPr>
        </p:pic>
        <p:sp>
          <p:nvSpPr>
            <p:cNvPr id="5" name="Google Shape;95;p2">
              <a:extLst>
                <a:ext uri="{FF2B5EF4-FFF2-40B4-BE49-F238E27FC236}">
                  <a16:creationId xmlns:a16="http://schemas.microsoft.com/office/drawing/2014/main" id="{2F7D104E-4AEC-662A-5365-E41FC72A70F4}"/>
                </a:ext>
              </a:extLst>
            </p:cNvPr>
            <p:cNvSpPr/>
            <p:nvPr/>
          </p:nvSpPr>
          <p:spPr>
            <a:xfrm>
              <a:off x="9025028" y="2326040"/>
              <a:ext cx="2500023" cy="704208"/>
            </a:xfrm>
            <a:prstGeom prst="wedgeRoundRectCallout">
              <a:avLst>
                <a:gd name="adj1" fmla="val 2938"/>
                <a:gd name="adj2" fmla="val 81285"/>
                <a:gd name="adj3" fmla="val 16667"/>
              </a:avLst>
            </a:prstGeom>
            <a:solidFill>
              <a:srgbClr val="A3D9FF"/>
            </a:solidFill>
            <a:ln w="127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2666698"/>
                        <a:gd name="connsiteY0" fmla="*/ 151423 h 908519"/>
                        <a:gd name="connsiteX1" fmla="*/ 151423 w 2666698"/>
                        <a:gd name="connsiteY1" fmla="*/ 0 h 908519"/>
                        <a:gd name="connsiteX2" fmla="*/ 633515 w 2666698"/>
                        <a:gd name="connsiteY2" fmla="*/ 0 h 908519"/>
                        <a:gd name="connsiteX3" fmla="*/ 1087524 w 2666698"/>
                        <a:gd name="connsiteY3" fmla="*/ 0 h 908519"/>
                        <a:gd name="connsiteX4" fmla="*/ 1555574 w 2666698"/>
                        <a:gd name="connsiteY4" fmla="*/ 0 h 908519"/>
                        <a:gd name="connsiteX5" fmla="*/ 1555574 w 2666698"/>
                        <a:gd name="connsiteY5" fmla="*/ 0 h 908519"/>
                        <a:gd name="connsiteX6" fmla="*/ 1895578 w 2666698"/>
                        <a:gd name="connsiteY6" fmla="*/ 0 h 908519"/>
                        <a:gd name="connsiteX7" fmla="*/ 2222248 w 2666698"/>
                        <a:gd name="connsiteY7" fmla="*/ 0 h 908519"/>
                        <a:gd name="connsiteX8" fmla="*/ 2515275 w 2666698"/>
                        <a:gd name="connsiteY8" fmla="*/ 0 h 908519"/>
                        <a:gd name="connsiteX9" fmla="*/ 2666698 w 2666698"/>
                        <a:gd name="connsiteY9" fmla="*/ 151423 h 908519"/>
                        <a:gd name="connsiteX10" fmla="*/ 2666698 w 2666698"/>
                        <a:gd name="connsiteY10" fmla="*/ 529969 h 908519"/>
                        <a:gd name="connsiteX11" fmla="*/ 2666698 w 2666698"/>
                        <a:gd name="connsiteY11" fmla="*/ 529969 h 908519"/>
                        <a:gd name="connsiteX12" fmla="*/ 2666698 w 2666698"/>
                        <a:gd name="connsiteY12" fmla="*/ 757099 h 908519"/>
                        <a:gd name="connsiteX13" fmla="*/ 2666698 w 2666698"/>
                        <a:gd name="connsiteY13" fmla="*/ 757096 h 908519"/>
                        <a:gd name="connsiteX14" fmla="*/ 2515275 w 2666698"/>
                        <a:gd name="connsiteY14" fmla="*/ 908519 h 908519"/>
                        <a:gd name="connsiteX15" fmla="*/ 2222248 w 2666698"/>
                        <a:gd name="connsiteY15" fmla="*/ 908519 h 908519"/>
                        <a:gd name="connsiteX16" fmla="*/ 1938449 w 2666698"/>
                        <a:gd name="connsiteY16" fmla="*/ 1099944 h 908519"/>
                        <a:gd name="connsiteX17" fmla="*/ 1555574 w 2666698"/>
                        <a:gd name="connsiteY17" fmla="*/ 908519 h 908519"/>
                        <a:gd name="connsiteX18" fmla="*/ 1101565 w 2666698"/>
                        <a:gd name="connsiteY18" fmla="*/ 908519 h 908519"/>
                        <a:gd name="connsiteX19" fmla="*/ 647556 w 2666698"/>
                        <a:gd name="connsiteY19" fmla="*/ 908519 h 908519"/>
                        <a:gd name="connsiteX20" fmla="*/ 151423 w 2666698"/>
                        <a:gd name="connsiteY20" fmla="*/ 908519 h 908519"/>
                        <a:gd name="connsiteX21" fmla="*/ 0 w 2666698"/>
                        <a:gd name="connsiteY21" fmla="*/ 757096 h 908519"/>
                        <a:gd name="connsiteX22" fmla="*/ 0 w 2666698"/>
                        <a:gd name="connsiteY22" fmla="*/ 757099 h 908519"/>
                        <a:gd name="connsiteX23" fmla="*/ 0 w 2666698"/>
                        <a:gd name="connsiteY23" fmla="*/ 529969 h 908519"/>
                        <a:gd name="connsiteX24" fmla="*/ 0 w 2666698"/>
                        <a:gd name="connsiteY24" fmla="*/ 529969 h 908519"/>
                        <a:gd name="connsiteX25" fmla="*/ 0 w 2666698"/>
                        <a:gd name="connsiteY25" fmla="*/ 151423 h 9085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666698" h="908519" fill="none" extrusionOk="0">
                          <a:moveTo>
                            <a:pt x="0" y="151423"/>
                          </a:moveTo>
                          <a:cubicBezTo>
                            <a:pt x="-3030" y="63774"/>
                            <a:pt x="79171" y="3565"/>
                            <a:pt x="151423" y="0"/>
                          </a:cubicBezTo>
                          <a:cubicBezTo>
                            <a:pt x="369571" y="-55476"/>
                            <a:pt x="463065" y="47348"/>
                            <a:pt x="633515" y="0"/>
                          </a:cubicBezTo>
                          <a:cubicBezTo>
                            <a:pt x="803965" y="-47348"/>
                            <a:pt x="924125" y="10925"/>
                            <a:pt x="1087524" y="0"/>
                          </a:cubicBezTo>
                          <a:cubicBezTo>
                            <a:pt x="1250923" y="-10925"/>
                            <a:pt x="1400923" y="25635"/>
                            <a:pt x="1555574" y="0"/>
                          </a:cubicBezTo>
                          <a:lnTo>
                            <a:pt x="1555574" y="0"/>
                          </a:lnTo>
                          <a:cubicBezTo>
                            <a:pt x="1696652" y="-22611"/>
                            <a:pt x="1794980" y="5350"/>
                            <a:pt x="1895578" y="0"/>
                          </a:cubicBezTo>
                          <a:cubicBezTo>
                            <a:pt x="1996176" y="-5350"/>
                            <a:pt x="2129039" y="6184"/>
                            <a:pt x="2222248" y="0"/>
                          </a:cubicBezTo>
                          <a:cubicBezTo>
                            <a:pt x="2347445" y="-15106"/>
                            <a:pt x="2452914" y="29435"/>
                            <a:pt x="2515275" y="0"/>
                          </a:cubicBezTo>
                          <a:cubicBezTo>
                            <a:pt x="2595607" y="12339"/>
                            <a:pt x="2682885" y="72437"/>
                            <a:pt x="2666698" y="151423"/>
                          </a:cubicBezTo>
                          <a:cubicBezTo>
                            <a:pt x="2704996" y="298036"/>
                            <a:pt x="2636802" y="402235"/>
                            <a:pt x="2666698" y="529969"/>
                          </a:cubicBezTo>
                          <a:lnTo>
                            <a:pt x="2666698" y="529969"/>
                          </a:lnTo>
                          <a:cubicBezTo>
                            <a:pt x="2669884" y="633200"/>
                            <a:pt x="2662841" y="664636"/>
                            <a:pt x="2666698" y="757099"/>
                          </a:cubicBezTo>
                          <a:lnTo>
                            <a:pt x="2666698" y="757096"/>
                          </a:lnTo>
                          <a:cubicBezTo>
                            <a:pt x="2683560" y="857406"/>
                            <a:pt x="2590942" y="897872"/>
                            <a:pt x="2515275" y="908519"/>
                          </a:cubicBezTo>
                          <a:cubicBezTo>
                            <a:pt x="2445734" y="926444"/>
                            <a:pt x="2294751" y="899453"/>
                            <a:pt x="2222248" y="908519"/>
                          </a:cubicBezTo>
                          <a:cubicBezTo>
                            <a:pt x="2109954" y="1000594"/>
                            <a:pt x="2053257" y="1004246"/>
                            <a:pt x="1938449" y="1099944"/>
                          </a:cubicBezTo>
                          <a:cubicBezTo>
                            <a:pt x="1793264" y="1049153"/>
                            <a:pt x="1720123" y="990398"/>
                            <a:pt x="1555574" y="908519"/>
                          </a:cubicBezTo>
                          <a:cubicBezTo>
                            <a:pt x="1455559" y="914781"/>
                            <a:pt x="1277469" y="907406"/>
                            <a:pt x="1101565" y="908519"/>
                          </a:cubicBezTo>
                          <a:cubicBezTo>
                            <a:pt x="925661" y="909632"/>
                            <a:pt x="824597" y="904548"/>
                            <a:pt x="647556" y="908519"/>
                          </a:cubicBezTo>
                          <a:cubicBezTo>
                            <a:pt x="470515" y="912490"/>
                            <a:pt x="281958" y="907684"/>
                            <a:pt x="151423" y="908519"/>
                          </a:cubicBezTo>
                          <a:cubicBezTo>
                            <a:pt x="72170" y="895582"/>
                            <a:pt x="-7155" y="841284"/>
                            <a:pt x="0" y="757096"/>
                          </a:cubicBezTo>
                          <a:lnTo>
                            <a:pt x="0" y="757099"/>
                          </a:lnTo>
                          <a:cubicBezTo>
                            <a:pt x="-26301" y="679565"/>
                            <a:pt x="6033" y="608821"/>
                            <a:pt x="0" y="529969"/>
                          </a:cubicBezTo>
                          <a:lnTo>
                            <a:pt x="0" y="529969"/>
                          </a:lnTo>
                          <a:cubicBezTo>
                            <a:pt x="-42625" y="427424"/>
                            <a:pt x="20912" y="231989"/>
                            <a:pt x="0" y="151423"/>
                          </a:cubicBezTo>
                          <a:close/>
                        </a:path>
                        <a:path w="2666698" h="908519" stroke="0" extrusionOk="0">
                          <a:moveTo>
                            <a:pt x="0" y="151423"/>
                          </a:moveTo>
                          <a:cubicBezTo>
                            <a:pt x="-12714" y="59952"/>
                            <a:pt x="47147" y="7749"/>
                            <a:pt x="151423" y="0"/>
                          </a:cubicBezTo>
                          <a:cubicBezTo>
                            <a:pt x="272758" y="-27810"/>
                            <a:pt x="494807" y="10299"/>
                            <a:pt x="647556" y="0"/>
                          </a:cubicBezTo>
                          <a:cubicBezTo>
                            <a:pt x="800305" y="-10299"/>
                            <a:pt x="957759" y="21870"/>
                            <a:pt x="1101565" y="0"/>
                          </a:cubicBezTo>
                          <a:cubicBezTo>
                            <a:pt x="1245371" y="-21870"/>
                            <a:pt x="1394494" y="25412"/>
                            <a:pt x="1555574" y="0"/>
                          </a:cubicBezTo>
                          <a:lnTo>
                            <a:pt x="1555574" y="0"/>
                          </a:lnTo>
                          <a:cubicBezTo>
                            <a:pt x="1721410" y="-14834"/>
                            <a:pt x="1778256" y="39150"/>
                            <a:pt x="1895578" y="0"/>
                          </a:cubicBezTo>
                          <a:cubicBezTo>
                            <a:pt x="2012900" y="-39150"/>
                            <a:pt x="2100842" y="25889"/>
                            <a:pt x="2222248" y="0"/>
                          </a:cubicBezTo>
                          <a:cubicBezTo>
                            <a:pt x="2291220" y="-29967"/>
                            <a:pt x="2406061" y="18410"/>
                            <a:pt x="2515275" y="0"/>
                          </a:cubicBezTo>
                          <a:cubicBezTo>
                            <a:pt x="2619447" y="11501"/>
                            <a:pt x="2673801" y="69502"/>
                            <a:pt x="2666698" y="151423"/>
                          </a:cubicBezTo>
                          <a:cubicBezTo>
                            <a:pt x="2711638" y="326983"/>
                            <a:pt x="2660592" y="414105"/>
                            <a:pt x="2666698" y="529969"/>
                          </a:cubicBezTo>
                          <a:lnTo>
                            <a:pt x="2666698" y="529969"/>
                          </a:lnTo>
                          <a:cubicBezTo>
                            <a:pt x="2673099" y="635849"/>
                            <a:pt x="2660272" y="662112"/>
                            <a:pt x="2666698" y="757099"/>
                          </a:cubicBezTo>
                          <a:lnTo>
                            <a:pt x="2666698" y="757096"/>
                          </a:lnTo>
                          <a:cubicBezTo>
                            <a:pt x="2680137" y="857186"/>
                            <a:pt x="2617670" y="892088"/>
                            <a:pt x="2515275" y="908519"/>
                          </a:cubicBezTo>
                          <a:cubicBezTo>
                            <a:pt x="2433063" y="913992"/>
                            <a:pt x="2360977" y="890987"/>
                            <a:pt x="2222248" y="908519"/>
                          </a:cubicBezTo>
                          <a:cubicBezTo>
                            <a:pt x="2133649" y="1015702"/>
                            <a:pt x="2052606" y="978208"/>
                            <a:pt x="1938449" y="1099944"/>
                          </a:cubicBezTo>
                          <a:cubicBezTo>
                            <a:pt x="1767689" y="1015754"/>
                            <a:pt x="1749558" y="951321"/>
                            <a:pt x="1555574" y="908519"/>
                          </a:cubicBezTo>
                          <a:cubicBezTo>
                            <a:pt x="1429879" y="954147"/>
                            <a:pt x="1283633" y="887312"/>
                            <a:pt x="1129648" y="908519"/>
                          </a:cubicBezTo>
                          <a:cubicBezTo>
                            <a:pt x="975663" y="929726"/>
                            <a:pt x="776974" y="858721"/>
                            <a:pt x="633515" y="908519"/>
                          </a:cubicBezTo>
                          <a:cubicBezTo>
                            <a:pt x="490056" y="958317"/>
                            <a:pt x="268958" y="890805"/>
                            <a:pt x="151423" y="908519"/>
                          </a:cubicBezTo>
                          <a:cubicBezTo>
                            <a:pt x="75159" y="923102"/>
                            <a:pt x="-4514" y="843105"/>
                            <a:pt x="0" y="757096"/>
                          </a:cubicBezTo>
                          <a:lnTo>
                            <a:pt x="0" y="757099"/>
                          </a:lnTo>
                          <a:cubicBezTo>
                            <a:pt x="-4002" y="670599"/>
                            <a:pt x="2198" y="642507"/>
                            <a:pt x="0" y="529969"/>
                          </a:cubicBezTo>
                          <a:lnTo>
                            <a:pt x="0" y="529969"/>
                          </a:lnTo>
                          <a:cubicBezTo>
                            <a:pt x="-15163" y="361416"/>
                            <a:pt x="18162" y="301998"/>
                            <a:pt x="0" y="15142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spcFirstLastPara="1" wrap="square" lIns="180000" tIns="45700" rIns="180000" bIns="36000" anchor="t" anchorCtr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TW" altLang="en-US" sz="2400" b="1" spc="-150" dirty="0">
                  <a:solidFill>
                    <a:schemeClr val="dk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時間：</a:t>
              </a:r>
              <a:r>
                <a:rPr lang="en-US" altLang="zh-TW" sz="2400" b="1" spc="-150" dirty="0">
                  <a:solidFill>
                    <a:schemeClr val="dk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15</a:t>
              </a:r>
              <a:r>
                <a:rPr lang="zh-TW" altLang="en-US" sz="2400" b="1" spc="-150" dirty="0">
                  <a:solidFill>
                    <a:schemeClr val="dk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分鐘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104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297763-A506-9C53-9BCD-EA6C6C80F6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Rectangle, 設計, 螢幕擷取畫面, 材料性質 的圖片&#10;&#10;AI 產生的內容可能不正確。">
            <a:extLst>
              <a:ext uri="{FF2B5EF4-FFF2-40B4-BE49-F238E27FC236}">
                <a16:creationId xmlns:a16="http://schemas.microsoft.com/office/drawing/2014/main" id="{266FE589-FE4A-D09A-E639-68ACBF726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67435">
            <a:off x="8225545" y="3324181"/>
            <a:ext cx="3098177" cy="3056789"/>
          </a:xfrm>
          <a:prstGeom prst="rect">
            <a:avLst/>
          </a:prstGeom>
        </p:spPr>
      </p:pic>
      <p:sp>
        <p:nvSpPr>
          <p:cNvPr id="10" name="Google Shape;156;p9">
            <a:extLst>
              <a:ext uri="{FF2B5EF4-FFF2-40B4-BE49-F238E27FC236}">
                <a16:creationId xmlns:a16="http://schemas.microsoft.com/office/drawing/2014/main" id="{11FE4AFF-C50F-3F78-FAEE-F8AEB5CF0B12}"/>
              </a:ext>
            </a:extLst>
          </p:cNvPr>
          <p:cNvSpPr txBox="1">
            <a:spLocks/>
          </p:cNvSpPr>
          <p:nvPr/>
        </p:nvSpPr>
        <p:spPr>
          <a:xfrm>
            <a:off x="666949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日治報紙比一比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DBD00F3B-1259-ECD8-4E2E-5AABBAD81CF8}"/>
              </a:ext>
            </a:extLst>
          </p:cNvPr>
          <p:cNvSpPr txBox="1">
            <a:spLocks/>
          </p:cNvSpPr>
          <p:nvPr/>
        </p:nvSpPr>
        <p:spPr>
          <a:xfrm>
            <a:off x="3777306" y="1894358"/>
            <a:ext cx="6655167" cy="2865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彙整三份報紙的調查結果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共同討論哪份報紙適合作為探究首次選舉的史料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推派一人上台分享成果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821BB355-4C83-F547-2738-B64C2008ECA9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5" name="圖片 4" descr="一張含有 圓形, 符號, 圖形, 設計 的圖片&#10;&#10;AI 產生的內容可能不正確。">
            <a:extLst>
              <a:ext uri="{FF2B5EF4-FFF2-40B4-BE49-F238E27FC236}">
                <a16:creationId xmlns:a16="http://schemas.microsoft.com/office/drawing/2014/main" id="{059402A4-C7C3-1B35-D46A-F6FEC93212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073946" flipH="1">
            <a:off x="10044546" y="3285286"/>
            <a:ext cx="1282885" cy="162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941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110A33-6E6E-7CE9-7C89-F7E4FAE3E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一張含有 狗, 哺乳動物, 美工圖案, 圖畫 的圖片&#10;&#10;AI 產生的內容可能不正確。">
            <a:extLst>
              <a:ext uri="{FF2B5EF4-FFF2-40B4-BE49-F238E27FC236}">
                <a16:creationId xmlns:a16="http://schemas.microsoft.com/office/drawing/2014/main" id="{92522ED4-3A3D-C71C-FAE2-DB55A9ACA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80984">
            <a:off x="9595229" y="3200360"/>
            <a:ext cx="1616484" cy="3147043"/>
          </a:xfrm>
          <a:prstGeom prst="rect">
            <a:avLst/>
          </a:prstGeom>
        </p:spPr>
      </p:pic>
      <p:pic>
        <p:nvPicPr>
          <p:cNvPr id="8" name="圖片 7" descr="一張含有 Rectangle, 螢幕擷取畫面, 黃色 的圖片&#10;&#10;AI 產生的內容可能不正確。">
            <a:extLst>
              <a:ext uri="{FF2B5EF4-FFF2-40B4-BE49-F238E27FC236}">
                <a16:creationId xmlns:a16="http://schemas.microsoft.com/office/drawing/2014/main" id="{A8649C16-D8DD-D7E4-1ACD-AB660F3552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7836" y="3548418"/>
            <a:ext cx="3073233" cy="1785318"/>
          </a:xfrm>
          <a:prstGeom prst="rect">
            <a:avLst/>
          </a:prstGeom>
        </p:spPr>
      </p:pic>
      <p:pic>
        <p:nvPicPr>
          <p:cNvPr id="2" name="圖片 1" descr="一張含有 Rectangle, 黃色, 設計 的圖片&#10;&#10;AI 產生的內容可能不正確。">
            <a:extLst>
              <a:ext uri="{FF2B5EF4-FFF2-40B4-BE49-F238E27FC236}">
                <a16:creationId xmlns:a16="http://schemas.microsoft.com/office/drawing/2014/main" id="{E179630D-6557-0044-5912-A01914438C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4207" y="2898239"/>
            <a:ext cx="2494527" cy="1469169"/>
          </a:xfrm>
          <a:prstGeom prst="rect">
            <a:avLst/>
          </a:prstGeom>
        </p:spPr>
      </p:pic>
      <p:sp>
        <p:nvSpPr>
          <p:cNvPr id="10" name="Google Shape;156;p9">
            <a:extLst>
              <a:ext uri="{FF2B5EF4-FFF2-40B4-BE49-F238E27FC236}">
                <a16:creationId xmlns:a16="http://schemas.microsoft.com/office/drawing/2014/main" id="{7F3296F5-2761-1FC5-7A09-4A1D67405CBE}"/>
              </a:ext>
            </a:extLst>
          </p:cNvPr>
          <p:cNvSpPr txBox="1">
            <a:spLocks/>
          </p:cNvSpPr>
          <p:nvPr/>
        </p:nvSpPr>
        <p:spPr>
          <a:xfrm>
            <a:off x="666949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日治報紙比一比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0DA2DFDD-56B5-91BE-C8E6-8A455361E44F}"/>
              </a:ext>
            </a:extLst>
          </p:cNvPr>
          <p:cNvSpPr txBox="1">
            <a:spLocks/>
          </p:cNvSpPr>
          <p:nvPr/>
        </p:nvSpPr>
        <p:spPr>
          <a:xfrm>
            <a:off x="3777306" y="2057042"/>
            <a:ext cx="4340783" cy="551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小組共同討論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A91ECD26-EF02-F493-ED7E-EDC6C96BCB98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5" name="Google Shape;95;p2">
            <a:extLst>
              <a:ext uri="{FF2B5EF4-FFF2-40B4-BE49-F238E27FC236}">
                <a16:creationId xmlns:a16="http://schemas.microsoft.com/office/drawing/2014/main" id="{A3337D7E-6E72-BDB5-897B-067633019581}"/>
              </a:ext>
            </a:extLst>
          </p:cNvPr>
          <p:cNvSpPr/>
          <p:nvPr/>
        </p:nvSpPr>
        <p:spPr>
          <a:xfrm>
            <a:off x="9381916" y="2501210"/>
            <a:ext cx="2143135" cy="550975"/>
          </a:xfrm>
          <a:prstGeom prst="wedgeRoundRectCallout">
            <a:avLst>
              <a:gd name="adj1" fmla="val 2938"/>
              <a:gd name="adj2" fmla="val 81285"/>
              <a:gd name="adj3" fmla="val 16667"/>
            </a:avLst>
          </a:prstGeom>
          <a:solidFill>
            <a:srgbClr val="A3D9FF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時間：</a:t>
            </a:r>
            <a:r>
              <a:rPr lang="en-US" altLang="zh-TW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10</a:t>
            </a:r>
            <a:r>
              <a:rPr lang="zh-TW" altLang="en-US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分鐘</a:t>
            </a:r>
          </a:p>
        </p:txBody>
      </p:sp>
    </p:spTree>
    <p:extLst>
      <p:ext uri="{BB962C8B-B14F-4D97-AF65-F5344CB8AC3E}">
        <p14:creationId xmlns:p14="http://schemas.microsoft.com/office/powerpoint/2010/main" val="80832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4D4E4B-B22E-4305-29DA-604C7CADC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Rectangle, 螢幕擷取畫面, 黃色 的圖片&#10;&#10;AI 產生的內容可能不正確。">
            <a:extLst>
              <a:ext uri="{FF2B5EF4-FFF2-40B4-BE49-F238E27FC236}">
                <a16:creationId xmlns:a16="http://schemas.microsoft.com/office/drawing/2014/main" id="{5FF18B75-6427-2E1A-608A-30F11B2391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3294" y="4184308"/>
            <a:ext cx="2602133" cy="1511644"/>
          </a:xfrm>
          <a:prstGeom prst="rect">
            <a:avLst/>
          </a:prstGeom>
        </p:spPr>
      </p:pic>
      <p:pic>
        <p:nvPicPr>
          <p:cNvPr id="2" name="圖片 1" descr="一張含有 Rectangle, 黃色, 設計 的圖片&#10;&#10;AI 產生的內容可能不正確。">
            <a:extLst>
              <a:ext uri="{FF2B5EF4-FFF2-40B4-BE49-F238E27FC236}">
                <a16:creationId xmlns:a16="http://schemas.microsoft.com/office/drawing/2014/main" id="{AFD9C6E3-0A61-C0C4-31F5-80E4461A5D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2128" y="2991438"/>
            <a:ext cx="3541055" cy="2085529"/>
          </a:xfrm>
          <a:prstGeom prst="rect">
            <a:avLst/>
          </a:prstGeom>
        </p:spPr>
      </p:pic>
      <p:sp>
        <p:nvSpPr>
          <p:cNvPr id="10" name="Google Shape;156;p9">
            <a:extLst>
              <a:ext uri="{FF2B5EF4-FFF2-40B4-BE49-F238E27FC236}">
                <a16:creationId xmlns:a16="http://schemas.microsoft.com/office/drawing/2014/main" id="{06429870-4AF5-B378-9091-AF2B14BF9549}"/>
              </a:ext>
            </a:extLst>
          </p:cNvPr>
          <p:cNvSpPr txBox="1">
            <a:spLocks/>
          </p:cNvSpPr>
          <p:nvPr/>
        </p:nvSpPr>
        <p:spPr>
          <a:xfrm>
            <a:off x="666949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日治報紙比一比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882CF6D0-66CA-5EED-2964-F4C82D6AE3FB}"/>
              </a:ext>
            </a:extLst>
          </p:cNvPr>
          <p:cNvSpPr txBox="1">
            <a:spLocks/>
          </p:cNvSpPr>
          <p:nvPr/>
        </p:nvSpPr>
        <p:spPr>
          <a:xfrm>
            <a:off x="4026688" y="2132241"/>
            <a:ext cx="5761549" cy="23896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742950" indent="-7429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各組發表</a:t>
            </a:r>
          </a:p>
          <a:p>
            <a:pPr marL="742950" indent="-7429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綜合討論</a:t>
            </a:r>
          </a:p>
          <a:p>
            <a:pPr marL="742950" indent="-7429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endParaRPr lang="zh-TW" altLang="en-US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2510389A-E38E-4675-4E20-5B3AA4FF13A9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657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97248-353F-1EAC-7ED7-53D9FEDA2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BEC57E61-72D0-524F-7016-E8C7F08AEC19}"/>
              </a:ext>
            </a:extLst>
          </p:cNvPr>
          <p:cNvSpPr txBox="1">
            <a:spLocks/>
          </p:cNvSpPr>
          <p:nvPr/>
        </p:nvSpPr>
        <p:spPr>
          <a:xfrm>
            <a:off x="396749" y="493032"/>
            <a:ext cx="6004051" cy="1469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080"/>
              </a:lnSpc>
            </a:pPr>
            <a:r>
              <a:rPr lang="en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Q.1 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從三位候選人報紙刊行的時間來看，哪幾位會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.    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報導到臺灣的首次選舉？</a:t>
            </a:r>
          </a:p>
        </p:txBody>
      </p:sp>
      <p:graphicFrame>
        <p:nvGraphicFramePr>
          <p:cNvPr id="20" name="Google Shape;278;p19">
            <a:extLst>
              <a:ext uri="{FF2B5EF4-FFF2-40B4-BE49-F238E27FC236}">
                <a16:creationId xmlns:a16="http://schemas.microsoft.com/office/drawing/2014/main" id="{4AF97E20-34EE-8597-85C4-4886D1D36C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6798130"/>
              </p:ext>
            </p:extLst>
          </p:nvPr>
        </p:nvGraphicFramePr>
        <p:xfrm>
          <a:off x="514350" y="2473035"/>
          <a:ext cx="11163300" cy="302067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563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8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6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14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806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dirty="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《臺灣日日新報》</a:t>
                      </a:r>
                      <a:endParaRPr sz="240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《</a:t>
                      </a:r>
                      <a:r>
                        <a:rPr lang="zh-TW" altLang="en-US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臺</a:t>
                      </a: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南新報》</a:t>
                      </a:r>
                      <a:endParaRPr sz="240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《</a:t>
                      </a:r>
                      <a:r>
                        <a:rPr lang="zh-TW" altLang="en-US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臺</a:t>
                      </a: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灣新民報》</a:t>
                      </a:r>
                      <a:endParaRPr sz="240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rgbClr val="FED5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刊行年代</a:t>
                      </a:r>
                      <a:endParaRPr sz="2400" b="0" dirty="0"/>
                    </a:p>
                  </a:txBody>
                  <a:tcPr marL="91450" marR="91450" marT="45725" marB="4572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1898~1944</a:t>
                      </a:r>
                      <a:endParaRPr sz="2400" b="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1899~1937</a:t>
                      </a:r>
                      <a:endParaRPr sz="2400" b="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1930~1941</a:t>
                      </a:r>
                      <a:endParaRPr sz="2400" b="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275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附註</a:t>
                      </a:r>
                      <a:endParaRPr sz="2400" b="0" dirty="0"/>
                    </a:p>
                  </a:txBody>
                  <a:tcPr marL="91450" marR="91450" marT="45725" marB="45725"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33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皇民化運動下加緊新聞管制，1937年先停止報刊的漢文欄，</a:t>
                      </a:r>
                      <a:endParaRPr lang="en-US" altLang="zh-TW" sz="240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lnSpc>
                          <a:spcPts val="33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《</a:t>
                      </a:r>
                      <a:r>
                        <a:rPr lang="zh-TW" altLang="en-US" sz="2400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臺</a:t>
                      </a:r>
                      <a:r>
                        <a:rPr lang="zh-TW" sz="2400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南新報》更名為《臺灣日報》；1941年《臺灣新民報》</a:t>
                      </a:r>
                      <a:endParaRPr lang="en-US" altLang="zh-TW" sz="240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lnSpc>
                          <a:spcPts val="33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易名為《興南新聞》，1944年三者皆被合併為《臺灣新報》</a:t>
                      </a:r>
                      <a:endParaRPr sz="2400" dirty="0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" name="文字方塊 20">
            <a:extLst>
              <a:ext uri="{FF2B5EF4-FFF2-40B4-BE49-F238E27FC236}">
                <a16:creationId xmlns:a16="http://schemas.microsoft.com/office/drawing/2014/main" id="{324817AD-A7B8-D0F9-F673-843609BE5AFF}"/>
              </a:ext>
            </a:extLst>
          </p:cNvPr>
          <p:cNvSpPr txBox="1"/>
          <p:nvPr/>
        </p:nvSpPr>
        <p:spPr>
          <a:xfrm>
            <a:off x="706583" y="5799533"/>
            <a:ext cx="10971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DE9D77"/>
                </a:solidFill>
              </a:rPr>
              <a:t>資料來源：  張圍東，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〈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日據時代台灣報紙小史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〉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《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國立中央圖書館台灣分館館刊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》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5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卷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3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期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, (1999.03)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，頁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54-55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。</a:t>
            </a:r>
          </a:p>
          <a:p>
            <a:endParaRPr kumimoji="1" lang="zh-TW" altLang="en-US" sz="1600" b="1" dirty="0">
              <a:solidFill>
                <a:srgbClr val="DE9D77"/>
              </a:solidFill>
            </a:endParaRPr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id="{3E37E2A8-7A32-4915-2AC6-5E3453CC440F}"/>
              </a:ext>
            </a:extLst>
          </p:cNvPr>
          <p:cNvGrpSpPr/>
          <p:nvPr/>
        </p:nvGrpSpPr>
        <p:grpSpPr>
          <a:xfrm>
            <a:off x="4937760" y="1364289"/>
            <a:ext cx="6739890" cy="1283420"/>
            <a:chOff x="8108768" y="-2384893"/>
            <a:chExt cx="6739890" cy="1283420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6772D37F-E515-34A2-79A5-75B0D31141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08769" y="-2384893"/>
              <a:ext cx="6739889" cy="851843"/>
            </a:xfrm>
            <a:prstGeom prst="rect">
              <a:avLst/>
            </a:prstGeom>
          </p:spPr>
        </p:pic>
        <p:sp>
          <p:nvSpPr>
            <p:cNvPr id="5" name="Google Shape;96;p2">
              <a:extLst>
                <a:ext uri="{FF2B5EF4-FFF2-40B4-BE49-F238E27FC236}">
                  <a16:creationId xmlns:a16="http://schemas.microsoft.com/office/drawing/2014/main" id="{8101F70E-7202-94AD-A2AB-D9525CE48ABC}"/>
                </a:ext>
              </a:extLst>
            </p:cNvPr>
            <p:cNvSpPr/>
            <p:nvPr/>
          </p:nvSpPr>
          <p:spPr>
            <a:xfrm>
              <a:off x="8108768" y="-2326763"/>
              <a:ext cx="6739890" cy="1225290"/>
            </a:xfrm>
            <a:custGeom>
              <a:avLst/>
              <a:gdLst>
                <a:gd name="connsiteX0" fmla="*/ 0 w 6739890"/>
                <a:gd name="connsiteY0" fmla="*/ 0 h 1225290"/>
                <a:gd name="connsiteX1" fmla="*/ 606590 w 6739890"/>
                <a:gd name="connsiteY1" fmla="*/ 0 h 1225290"/>
                <a:gd name="connsiteX2" fmla="*/ 1078382 w 6739890"/>
                <a:gd name="connsiteY2" fmla="*/ 0 h 1225290"/>
                <a:gd name="connsiteX3" fmla="*/ 1887169 w 6739890"/>
                <a:gd name="connsiteY3" fmla="*/ 0 h 1225290"/>
                <a:gd name="connsiteX4" fmla="*/ 2493759 w 6739890"/>
                <a:gd name="connsiteY4" fmla="*/ 0 h 1225290"/>
                <a:gd name="connsiteX5" fmla="*/ 3100349 w 6739890"/>
                <a:gd name="connsiteY5" fmla="*/ 0 h 1225290"/>
                <a:gd name="connsiteX6" fmla="*/ 3909136 w 6739890"/>
                <a:gd name="connsiteY6" fmla="*/ 0 h 1225290"/>
                <a:gd name="connsiteX7" fmla="*/ 4448327 w 6739890"/>
                <a:gd name="connsiteY7" fmla="*/ 0 h 1225290"/>
                <a:gd name="connsiteX8" fmla="*/ 5257114 w 6739890"/>
                <a:gd name="connsiteY8" fmla="*/ 0 h 1225290"/>
                <a:gd name="connsiteX9" fmla="*/ 6065901 w 6739890"/>
                <a:gd name="connsiteY9" fmla="*/ 0 h 1225290"/>
                <a:gd name="connsiteX10" fmla="*/ 6739890 w 6739890"/>
                <a:gd name="connsiteY10" fmla="*/ 0 h 1225290"/>
                <a:gd name="connsiteX11" fmla="*/ 6739890 w 6739890"/>
                <a:gd name="connsiteY11" fmla="*/ 637151 h 1225290"/>
                <a:gd name="connsiteX12" fmla="*/ 6739890 w 6739890"/>
                <a:gd name="connsiteY12" fmla="*/ 1225290 h 1225290"/>
                <a:gd name="connsiteX13" fmla="*/ 6268098 w 6739890"/>
                <a:gd name="connsiteY13" fmla="*/ 1225290 h 1225290"/>
                <a:gd name="connsiteX14" fmla="*/ 5459311 w 6739890"/>
                <a:gd name="connsiteY14" fmla="*/ 1225290 h 1225290"/>
                <a:gd name="connsiteX15" fmla="*/ 4920120 w 6739890"/>
                <a:gd name="connsiteY15" fmla="*/ 1225290 h 1225290"/>
                <a:gd name="connsiteX16" fmla="*/ 4246131 w 6739890"/>
                <a:gd name="connsiteY16" fmla="*/ 1225290 h 1225290"/>
                <a:gd name="connsiteX17" fmla="*/ 3437344 w 6739890"/>
                <a:gd name="connsiteY17" fmla="*/ 1225290 h 1225290"/>
                <a:gd name="connsiteX18" fmla="*/ 2763355 w 6739890"/>
                <a:gd name="connsiteY18" fmla="*/ 1225290 h 1225290"/>
                <a:gd name="connsiteX19" fmla="*/ 2291563 w 6739890"/>
                <a:gd name="connsiteY19" fmla="*/ 1225290 h 1225290"/>
                <a:gd name="connsiteX20" fmla="*/ 1752371 w 6739890"/>
                <a:gd name="connsiteY20" fmla="*/ 1225290 h 1225290"/>
                <a:gd name="connsiteX21" fmla="*/ 943585 w 6739890"/>
                <a:gd name="connsiteY21" fmla="*/ 1225290 h 1225290"/>
                <a:gd name="connsiteX22" fmla="*/ 0 w 6739890"/>
                <a:gd name="connsiteY22" fmla="*/ 1225290 h 1225290"/>
                <a:gd name="connsiteX23" fmla="*/ 0 w 6739890"/>
                <a:gd name="connsiteY23" fmla="*/ 637151 h 1225290"/>
                <a:gd name="connsiteX24" fmla="*/ 0 w 6739890"/>
                <a:gd name="connsiteY24" fmla="*/ 0 h 1225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739890" h="1225290" extrusionOk="0">
                  <a:moveTo>
                    <a:pt x="0" y="0"/>
                  </a:moveTo>
                  <a:cubicBezTo>
                    <a:pt x="228795" y="-27563"/>
                    <a:pt x="318953" y="-29758"/>
                    <a:pt x="606590" y="0"/>
                  </a:cubicBezTo>
                  <a:cubicBezTo>
                    <a:pt x="894227" y="29758"/>
                    <a:pt x="952129" y="-8544"/>
                    <a:pt x="1078382" y="0"/>
                  </a:cubicBezTo>
                  <a:cubicBezTo>
                    <a:pt x="1204635" y="8544"/>
                    <a:pt x="1643349" y="36549"/>
                    <a:pt x="1887169" y="0"/>
                  </a:cubicBezTo>
                  <a:cubicBezTo>
                    <a:pt x="2130989" y="-36549"/>
                    <a:pt x="2249023" y="-16501"/>
                    <a:pt x="2493759" y="0"/>
                  </a:cubicBezTo>
                  <a:cubicBezTo>
                    <a:pt x="2738495" y="16501"/>
                    <a:pt x="2914038" y="-5047"/>
                    <a:pt x="3100349" y="0"/>
                  </a:cubicBezTo>
                  <a:cubicBezTo>
                    <a:pt x="3286660" y="5047"/>
                    <a:pt x="3561601" y="29326"/>
                    <a:pt x="3909136" y="0"/>
                  </a:cubicBezTo>
                  <a:cubicBezTo>
                    <a:pt x="4256671" y="-29326"/>
                    <a:pt x="4307553" y="-13398"/>
                    <a:pt x="4448327" y="0"/>
                  </a:cubicBezTo>
                  <a:cubicBezTo>
                    <a:pt x="4589101" y="13398"/>
                    <a:pt x="4984324" y="33590"/>
                    <a:pt x="5257114" y="0"/>
                  </a:cubicBezTo>
                  <a:cubicBezTo>
                    <a:pt x="5529904" y="-33590"/>
                    <a:pt x="5871333" y="13486"/>
                    <a:pt x="6065901" y="0"/>
                  </a:cubicBezTo>
                  <a:cubicBezTo>
                    <a:pt x="6260469" y="-13486"/>
                    <a:pt x="6426309" y="20863"/>
                    <a:pt x="6739890" y="0"/>
                  </a:cubicBezTo>
                  <a:cubicBezTo>
                    <a:pt x="6742520" y="253546"/>
                    <a:pt x="6760279" y="491690"/>
                    <a:pt x="6739890" y="637151"/>
                  </a:cubicBezTo>
                  <a:cubicBezTo>
                    <a:pt x="6719501" y="782612"/>
                    <a:pt x="6728241" y="980624"/>
                    <a:pt x="6739890" y="1225290"/>
                  </a:cubicBezTo>
                  <a:cubicBezTo>
                    <a:pt x="6582258" y="1214567"/>
                    <a:pt x="6452407" y="1203956"/>
                    <a:pt x="6268098" y="1225290"/>
                  </a:cubicBezTo>
                  <a:cubicBezTo>
                    <a:pt x="6083789" y="1246624"/>
                    <a:pt x="5797500" y="1220130"/>
                    <a:pt x="5459311" y="1225290"/>
                  </a:cubicBezTo>
                  <a:cubicBezTo>
                    <a:pt x="5121122" y="1230450"/>
                    <a:pt x="5087199" y="1238805"/>
                    <a:pt x="4920120" y="1225290"/>
                  </a:cubicBezTo>
                  <a:cubicBezTo>
                    <a:pt x="4753041" y="1211775"/>
                    <a:pt x="4451423" y="1254016"/>
                    <a:pt x="4246131" y="1225290"/>
                  </a:cubicBezTo>
                  <a:cubicBezTo>
                    <a:pt x="4040839" y="1196564"/>
                    <a:pt x="3835241" y="1235327"/>
                    <a:pt x="3437344" y="1225290"/>
                  </a:cubicBezTo>
                  <a:cubicBezTo>
                    <a:pt x="3039447" y="1215253"/>
                    <a:pt x="2933974" y="1203403"/>
                    <a:pt x="2763355" y="1225290"/>
                  </a:cubicBezTo>
                  <a:cubicBezTo>
                    <a:pt x="2592736" y="1247177"/>
                    <a:pt x="2476998" y="1234168"/>
                    <a:pt x="2291563" y="1225290"/>
                  </a:cubicBezTo>
                  <a:cubicBezTo>
                    <a:pt x="2106128" y="1216412"/>
                    <a:pt x="1958617" y="1241709"/>
                    <a:pt x="1752371" y="1225290"/>
                  </a:cubicBezTo>
                  <a:cubicBezTo>
                    <a:pt x="1546125" y="1208871"/>
                    <a:pt x="1290937" y="1254682"/>
                    <a:pt x="943585" y="1225290"/>
                  </a:cubicBezTo>
                  <a:cubicBezTo>
                    <a:pt x="596233" y="1195898"/>
                    <a:pt x="412569" y="1211093"/>
                    <a:pt x="0" y="1225290"/>
                  </a:cubicBezTo>
                  <a:cubicBezTo>
                    <a:pt x="-27538" y="1039242"/>
                    <a:pt x="-18207" y="921789"/>
                    <a:pt x="0" y="637151"/>
                  </a:cubicBezTo>
                  <a:cubicBezTo>
                    <a:pt x="18207" y="352513"/>
                    <a:pt x="13824" y="138780"/>
                    <a:pt x="0" y="0"/>
                  </a:cubicBezTo>
                  <a:close/>
                </a:path>
              </a:pathLst>
            </a:custGeom>
            <a:noFill/>
            <a:ln w="28575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txBody>
            <a:bodyPr spcFirstLastPara="1" wrap="square" lIns="216000" tIns="180000" rIns="180000" bIns="180000" anchor="t" anchorCtr="0">
              <a:spAutoFit/>
            </a:bodyPr>
            <a:lstStyle/>
            <a:p>
              <a:pPr lvl="0" algn="ctr"/>
              <a:r>
                <a:rPr lang="zh-TW" altLang="en-US" sz="28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三者刊行年代皆包含首次選舉的</a:t>
              </a:r>
              <a:r>
                <a:rPr lang="en-US" altLang="zh-TW" sz="28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1935</a:t>
              </a:r>
              <a:r>
                <a:rPr lang="zh-TW" altLang="en-US" sz="28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年</a:t>
              </a:r>
            </a:p>
            <a:p>
              <a:pPr lvl="0" algn="ctr"/>
              <a:endParaRPr lang="zh-TW" altLang="en-US" sz="2800" b="1" dirty="0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688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>
            <a:spLocks noGrp="1"/>
          </p:cNvSpPr>
          <p:nvPr>
            <p:ph type="ctrTitle" idx="4294967295"/>
          </p:nvPr>
        </p:nvSpPr>
        <p:spPr>
          <a:xfrm>
            <a:off x="5899570" y="1781977"/>
            <a:ext cx="4739572" cy="80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課本中的</a:t>
            </a:r>
            <a:r>
              <a:rPr lang="zh-TW" altLang="en-US" sz="36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臺灣首次選舉</a:t>
            </a:r>
            <a:endParaRPr sz="3600" b="1" dirty="0">
              <a:highlight>
                <a:srgbClr val="FED55C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4" name="Google Shape;94;p2"/>
          <p:cNvSpPr/>
          <p:nvPr/>
        </p:nvSpPr>
        <p:spPr>
          <a:xfrm>
            <a:off x="5381473" y="2668253"/>
            <a:ext cx="5889039" cy="183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“總督府終於在西元</a:t>
            </a:r>
            <a:r>
              <a:rPr lang="en-US" altLang="zh-TW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1935</a:t>
            </a: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年舉辦地方議員選舉，但半數議員仍由官方選任，被視為有限制的地方自治，這是臺灣史上民眾第一次行使投票權。</a:t>
            </a:r>
            <a:r>
              <a:rPr lang="en-US" altLang="zh-TW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”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94136F88-614A-9B44-DDBC-B8A66F752409}"/>
              </a:ext>
            </a:extLst>
          </p:cNvPr>
          <p:cNvSpPr txBox="1"/>
          <p:nvPr/>
        </p:nvSpPr>
        <p:spPr>
          <a:xfrm>
            <a:off x="6096000" y="4718145"/>
            <a:ext cx="47395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DE9D77"/>
                </a:solidFill>
              </a:rPr>
              <a:t>資料來源：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113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學年康軒版一下歷史課本第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103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頁</a:t>
            </a:r>
          </a:p>
        </p:txBody>
      </p:sp>
    </p:spTree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FD8B3-F937-0BA8-8082-7B6E4A9AF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D9D22603-B1EB-BB8B-BF44-D4C8869CE46E}"/>
              </a:ext>
            </a:extLst>
          </p:cNvPr>
          <p:cNvSpPr txBox="1">
            <a:spLocks/>
          </p:cNvSpPr>
          <p:nvPr/>
        </p:nvSpPr>
        <p:spPr>
          <a:xfrm>
            <a:off x="493087" y="519672"/>
            <a:ext cx="6004051" cy="1469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080"/>
              </a:lnSpc>
            </a:pPr>
            <a:r>
              <a:rPr lang="en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Q.2  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哪幾種候選報紙是我們方便取得的呢？有在家裡附近的圖書館嗎？或者有線上資料庫可搜尋？這些報紙有提供借閱服務嗎？</a:t>
            </a:r>
          </a:p>
        </p:txBody>
      </p:sp>
      <p:graphicFrame>
        <p:nvGraphicFramePr>
          <p:cNvPr id="7" name="Google Shape;286;p20">
            <a:extLst>
              <a:ext uri="{FF2B5EF4-FFF2-40B4-BE49-F238E27FC236}">
                <a16:creationId xmlns:a16="http://schemas.microsoft.com/office/drawing/2014/main" id="{C7E5C12C-62A4-8C50-8A0A-BC8898C3CE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1914665"/>
              </p:ext>
            </p:extLst>
          </p:nvPr>
        </p:nvGraphicFramePr>
        <p:xfrm>
          <a:off x="610466" y="2316201"/>
          <a:ext cx="10971068" cy="357508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404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97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8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60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585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3735" marR="63735" marT="31868" marB="31868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《臺灣日日新報》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3735" marR="63735" marT="31868" marB="31868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《</a:t>
                      </a:r>
                      <a:r>
                        <a:rPr lang="zh-TW" altLang="en-US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臺</a:t>
                      </a: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南新報》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3735" marR="63735" marT="31868" marB="31868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《</a:t>
                      </a:r>
                      <a:r>
                        <a:rPr lang="zh-TW" altLang="en-US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臺</a:t>
                      </a: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灣新民報》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3735" marR="63735" marT="31868" marB="31868" anchor="ctr">
                    <a:solidFill>
                      <a:srgbClr val="FED5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48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線上</a:t>
                      </a:r>
                      <a:endParaRPr sz="2400" b="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sym typeface="Microsoft JhengHei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資料庫</a:t>
                      </a:r>
                      <a:endParaRPr sz="2400" b="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3735" marR="63735" marT="31868" marB="3186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國立公共資訊圖書館</a:t>
                      </a:r>
                      <a:r>
                        <a:rPr lang="zh-TW" sz="2400" b="1" u="none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「</a:t>
                      </a:r>
                      <a:r>
                        <a:rPr lang="zh-TW" altLang="en-US" sz="2400" b="1" u="none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臺</a:t>
                      </a:r>
                      <a:r>
                        <a:rPr lang="zh-TW" sz="2400" b="1" u="none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灣日日新報暨漢文日日新報整合平台」</a:t>
                      </a:r>
                      <a:endParaRPr sz="2400" b="1" u="none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3735" marR="63735" marT="31868" marB="3186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臺灣歷史博物館</a:t>
                      </a:r>
                      <a:r>
                        <a:rPr lang="zh-TW" sz="2400" b="1" u="none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「近代臺灣報刊資料庫」</a:t>
                      </a:r>
                      <a:endParaRPr sz="2400" b="1" u="none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63735" marR="63735" marT="31868" marB="3186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中研院臺史所</a:t>
                      </a:r>
                      <a:r>
                        <a:rPr lang="zh-TW" sz="2400" b="1" u="none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「臺灣文獻全   文資料庫」</a:t>
                      </a:r>
                      <a:endParaRPr sz="2400" b="1" u="none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63735" marR="63735" marT="31868" marB="3186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借閱服務</a:t>
                      </a:r>
                      <a:endParaRPr sz="2400" b="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63735" marR="63735" marT="31868" marB="3186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需申請數位借閱證</a:t>
                      </a:r>
                      <a:endParaRPr sz="2400" b="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63735" marR="63735" marT="31868" marB="3186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dk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開放線上閱覽</a:t>
                      </a:r>
                      <a:endParaRPr sz="2400" b="0" dirty="0"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63735" marR="63735" marT="31868" marB="3186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600"/>
                        <a:buFont typeface="Microsoft JhengHei"/>
                        <a:buNone/>
                      </a:pPr>
                      <a:r>
                        <a:rPr lang="zh-TW" sz="2400" b="0" u="none" strike="noStrike" cap="none" dirty="0">
                          <a:solidFill>
                            <a:srgbClr val="000000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sym typeface="Microsoft JhengHei"/>
                        </a:rPr>
                        <a:t>開放線上閱覽</a:t>
                      </a:r>
                      <a:endParaRPr lang="zh-TW" altLang="en-US" sz="2400" b="0" u="none" strike="noStrike" cap="none" dirty="0">
                        <a:solidFill>
                          <a:srgbClr val="000000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sym typeface="Microsoft JhengHei"/>
                      </a:endParaRPr>
                    </a:p>
                  </a:txBody>
                  <a:tcPr marL="63735" marR="63735" marT="31868" marB="3186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3" name="群組 2">
            <a:extLst>
              <a:ext uri="{FF2B5EF4-FFF2-40B4-BE49-F238E27FC236}">
                <a16:creationId xmlns:a16="http://schemas.microsoft.com/office/drawing/2014/main" id="{FC7878AB-C7FB-B87E-4361-402DC2D7ED81}"/>
              </a:ext>
            </a:extLst>
          </p:cNvPr>
          <p:cNvGrpSpPr/>
          <p:nvPr/>
        </p:nvGrpSpPr>
        <p:grpSpPr>
          <a:xfrm>
            <a:off x="6358270" y="1227823"/>
            <a:ext cx="5313431" cy="851843"/>
            <a:chOff x="9272957" y="-2384893"/>
            <a:chExt cx="5575701" cy="851843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4C71FDFD-4B52-148C-DC3A-7990F4D954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72957" y="-2384893"/>
              <a:ext cx="5575701" cy="851843"/>
            </a:xfrm>
            <a:prstGeom prst="rect">
              <a:avLst/>
            </a:prstGeom>
          </p:spPr>
        </p:pic>
        <p:sp>
          <p:nvSpPr>
            <p:cNvPr id="5" name="Google Shape;96;p2">
              <a:extLst>
                <a:ext uri="{FF2B5EF4-FFF2-40B4-BE49-F238E27FC236}">
                  <a16:creationId xmlns:a16="http://schemas.microsoft.com/office/drawing/2014/main" id="{CD66CB87-6EB2-AE60-BE29-4DCABB7ABDA9}"/>
                </a:ext>
              </a:extLst>
            </p:cNvPr>
            <p:cNvSpPr/>
            <p:nvPr/>
          </p:nvSpPr>
          <p:spPr>
            <a:xfrm>
              <a:off x="9272958" y="-2331612"/>
              <a:ext cx="5575700" cy="794403"/>
            </a:xfrm>
            <a:custGeom>
              <a:avLst/>
              <a:gdLst>
                <a:gd name="connsiteX0" fmla="*/ 0 w 5575700"/>
                <a:gd name="connsiteY0" fmla="*/ 0 h 794403"/>
                <a:gd name="connsiteX1" fmla="*/ 641206 w 5575700"/>
                <a:gd name="connsiteY1" fmla="*/ 0 h 794403"/>
                <a:gd name="connsiteX2" fmla="*/ 1170897 w 5575700"/>
                <a:gd name="connsiteY2" fmla="*/ 0 h 794403"/>
                <a:gd name="connsiteX3" fmla="*/ 1979374 w 5575700"/>
                <a:gd name="connsiteY3" fmla="*/ 0 h 794403"/>
                <a:gd name="connsiteX4" fmla="*/ 2620579 w 5575700"/>
                <a:gd name="connsiteY4" fmla="*/ 0 h 794403"/>
                <a:gd name="connsiteX5" fmla="*/ 3261785 w 5575700"/>
                <a:gd name="connsiteY5" fmla="*/ 0 h 794403"/>
                <a:gd name="connsiteX6" fmla="*/ 4070261 w 5575700"/>
                <a:gd name="connsiteY6" fmla="*/ 0 h 794403"/>
                <a:gd name="connsiteX7" fmla="*/ 4655710 w 5575700"/>
                <a:gd name="connsiteY7" fmla="*/ 0 h 794403"/>
                <a:gd name="connsiteX8" fmla="*/ 5575700 w 5575700"/>
                <a:gd name="connsiteY8" fmla="*/ 0 h 794403"/>
                <a:gd name="connsiteX9" fmla="*/ 5575700 w 5575700"/>
                <a:gd name="connsiteY9" fmla="*/ 413090 h 794403"/>
                <a:gd name="connsiteX10" fmla="*/ 5575700 w 5575700"/>
                <a:gd name="connsiteY10" fmla="*/ 794403 h 794403"/>
                <a:gd name="connsiteX11" fmla="*/ 4878738 w 5575700"/>
                <a:gd name="connsiteY11" fmla="*/ 794403 h 794403"/>
                <a:gd name="connsiteX12" fmla="*/ 4237532 w 5575700"/>
                <a:gd name="connsiteY12" fmla="*/ 794403 h 794403"/>
                <a:gd name="connsiteX13" fmla="*/ 3429056 w 5575700"/>
                <a:gd name="connsiteY13" fmla="*/ 794403 h 794403"/>
                <a:gd name="connsiteX14" fmla="*/ 2620579 w 5575700"/>
                <a:gd name="connsiteY14" fmla="*/ 794403 h 794403"/>
                <a:gd name="connsiteX15" fmla="*/ 2035131 w 5575700"/>
                <a:gd name="connsiteY15" fmla="*/ 794403 h 794403"/>
                <a:gd name="connsiteX16" fmla="*/ 1338168 w 5575700"/>
                <a:gd name="connsiteY16" fmla="*/ 794403 h 794403"/>
                <a:gd name="connsiteX17" fmla="*/ 0 w 5575700"/>
                <a:gd name="connsiteY17" fmla="*/ 794403 h 794403"/>
                <a:gd name="connsiteX18" fmla="*/ 0 w 5575700"/>
                <a:gd name="connsiteY18" fmla="*/ 397202 h 794403"/>
                <a:gd name="connsiteX19" fmla="*/ 0 w 5575700"/>
                <a:gd name="connsiteY19" fmla="*/ 0 h 79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75700" h="794403" extrusionOk="0">
                  <a:moveTo>
                    <a:pt x="0" y="0"/>
                  </a:moveTo>
                  <a:cubicBezTo>
                    <a:pt x="211765" y="23729"/>
                    <a:pt x="510741" y="1572"/>
                    <a:pt x="641206" y="0"/>
                  </a:cubicBezTo>
                  <a:cubicBezTo>
                    <a:pt x="771671" y="-1572"/>
                    <a:pt x="1038616" y="-5169"/>
                    <a:pt x="1170897" y="0"/>
                  </a:cubicBezTo>
                  <a:cubicBezTo>
                    <a:pt x="1303178" y="5169"/>
                    <a:pt x="1594720" y="-36621"/>
                    <a:pt x="1979374" y="0"/>
                  </a:cubicBezTo>
                  <a:cubicBezTo>
                    <a:pt x="2364028" y="36621"/>
                    <a:pt x="2381640" y="13750"/>
                    <a:pt x="2620579" y="0"/>
                  </a:cubicBezTo>
                  <a:cubicBezTo>
                    <a:pt x="2859518" y="-13750"/>
                    <a:pt x="3064597" y="16414"/>
                    <a:pt x="3261785" y="0"/>
                  </a:cubicBezTo>
                  <a:cubicBezTo>
                    <a:pt x="3458973" y="-16414"/>
                    <a:pt x="3783241" y="23171"/>
                    <a:pt x="4070261" y="0"/>
                  </a:cubicBezTo>
                  <a:cubicBezTo>
                    <a:pt x="4357281" y="-23171"/>
                    <a:pt x="4453533" y="-21724"/>
                    <a:pt x="4655710" y="0"/>
                  </a:cubicBezTo>
                  <a:cubicBezTo>
                    <a:pt x="4857887" y="21724"/>
                    <a:pt x="5267812" y="-27364"/>
                    <a:pt x="5575700" y="0"/>
                  </a:cubicBezTo>
                  <a:cubicBezTo>
                    <a:pt x="5566512" y="132443"/>
                    <a:pt x="5558175" y="258564"/>
                    <a:pt x="5575700" y="413090"/>
                  </a:cubicBezTo>
                  <a:cubicBezTo>
                    <a:pt x="5593226" y="567616"/>
                    <a:pt x="5560674" y="632422"/>
                    <a:pt x="5575700" y="794403"/>
                  </a:cubicBezTo>
                  <a:cubicBezTo>
                    <a:pt x="5354489" y="822255"/>
                    <a:pt x="5042737" y="769330"/>
                    <a:pt x="4878738" y="794403"/>
                  </a:cubicBezTo>
                  <a:cubicBezTo>
                    <a:pt x="4714739" y="819476"/>
                    <a:pt x="4441789" y="774805"/>
                    <a:pt x="4237532" y="794403"/>
                  </a:cubicBezTo>
                  <a:cubicBezTo>
                    <a:pt x="4033275" y="814001"/>
                    <a:pt x="3737880" y="760395"/>
                    <a:pt x="3429056" y="794403"/>
                  </a:cubicBezTo>
                  <a:cubicBezTo>
                    <a:pt x="3120232" y="828411"/>
                    <a:pt x="2851943" y="809563"/>
                    <a:pt x="2620579" y="794403"/>
                  </a:cubicBezTo>
                  <a:cubicBezTo>
                    <a:pt x="2389215" y="779243"/>
                    <a:pt x="2241826" y="802544"/>
                    <a:pt x="2035131" y="794403"/>
                  </a:cubicBezTo>
                  <a:cubicBezTo>
                    <a:pt x="1828436" y="786262"/>
                    <a:pt x="1550428" y="821870"/>
                    <a:pt x="1338168" y="794403"/>
                  </a:cubicBezTo>
                  <a:cubicBezTo>
                    <a:pt x="1125908" y="766936"/>
                    <a:pt x="359060" y="834217"/>
                    <a:pt x="0" y="794403"/>
                  </a:cubicBezTo>
                  <a:cubicBezTo>
                    <a:pt x="-11239" y="648170"/>
                    <a:pt x="8918" y="592633"/>
                    <a:pt x="0" y="397202"/>
                  </a:cubicBezTo>
                  <a:cubicBezTo>
                    <a:pt x="-8918" y="201771"/>
                    <a:pt x="2415" y="126728"/>
                    <a:pt x="0" y="0"/>
                  </a:cubicBezTo>
                  <a:close/>
                </a:path>
              </a:pathLst>
            </a:custGeom>
            <a:noFill/>
            <a:ln w="28575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txBody>
            <a:bodyPr spcFirstLastPara="1" wrap="square" lIns="216000" tIns="180000" rIns="180000" bIns="180000" anchor="t" anchorCtr="0">
              <a:spAutoFit/>
            </a:bodyPr>
            <a:lstStyle/>
            <a:p>
              <a:pPr lvl="0" algn="ctr"/>
              <a:r>
                <a:rPr lang="zh-TW" altLang="en-US" sz="28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三者皆可線上閱覽</a:t>
              </a:r>
            </a:p>
          </p:txBody>
        </p:sp>
      </p:grpSp>
      <p:sp>
        <p:nvSpPr>
          <p:cNvPr id="8" name="橢圓 7"/>
          <p:cNvSpPr/>
          <p:nvPr/>
        </p:nvSpPr>
        <p:spPr>
          <a:xfrm>
            <a:off x="1998920" y="5007935"/>
            <a:ext cx="3232298" cy="786809"/>
          </a:xfrm>
          <a:prstGeom prst="ellipse">
            <a:avLst/>
          </a:prstGeom>
          <a:noFill/>
          <a:ln w="57150">
            <a:solidFill>
              <a:srgbClr val="E971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463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A7340-A965-997F-E2E7-9C7F6FBC1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oogle Shape;294;p21">
            <a:extLst>
              <a:ext uri="{FF2B5EF4-FFF2-40B4-BE49-F238E27FC236}">
                <a16:creationId xmlns:a16="http://schemas.microsoft.com/office/drawing/2014/main" id="{1BEDBE54-5EA6-21BC-5807-C520304717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3628838"/>
              </p:ext>
            </p:extLst>
          </p:nvPr>
        </p:nvGraphicFramePr>
        <p:xfrm>
          <a:off x="745044" y="2573369"/>
          <a:ext cx="10701912" cy="3452423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85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0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0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759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510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《臺灣日日新報》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《</a:t>
                      </a:r>
                      <a:r>
                        <a:rPr lang="zh-TW" altLang="en-US" sz="24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臺</a:t>
                      </a: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南新報》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《</a:t>
                      </a:r>
                      <a:r>
                        <a:rPr lang="zh-TW" altLang="en-US" sz="24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臺</a:t>
                      </a:r>
                      <a:r>
                        <a:rPr lang="zh-TW" sz="24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灣新民報》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solidFill>
                      <a:srgbClr val="FED5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29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現存年份</a:t>
                      </a:r>
                      <a:endParaRPr sz="2400" b="1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1898-1944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完整收錄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84300" marR="84300" marT="42150" marB="421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1921.05-1937.01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共計109個月</a:t>
                      </a:r>
                      <a:endParaRPr sz="2400" b="1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1930-1933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1938-1941</a:t>
                      </a:r>
                      <a:endParaRPr sz="2400" b="1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4369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線上典藏</a:t>
                      </a:r>
                      <a:endParaRPr sz="240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84300" marR="84300" marT="42150" marB="421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altLang="en-US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臺</a:t>
                      </a: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灣日日新報暨漢文日日新報整合平台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b="1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F5496"/>
                        </a:buClr>
                        <a:buSzPts val="2800"/>
                        <a:buFont typeface="DFKai-SB"/>
                        <a:buNone/>
                      </a:pPr>
                      <a:r>
                        <a:rPr lang="zh-TW" sz="2400" b="1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近代臺灣報刊資料庫</a:t>
                      </a:r>
                      <a:endParaRPr sz="240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b="1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F5496"/>
                        </a:buClr>
                        <a:buSzPts val="2800"/>
                        <a:buFont typeface="DFKai-SB"/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DFKai-SB"/>
                          <a:sym typeface="DFKai-SB"/>
                        </a:rPr>
                        <a:t>臺灣文獻全文資料庫</a:t>
                      </a: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DFKai-SB"/>
                        <a:sym typeface="DFKai-SB"/>
                      </a:endParaRPr>
                    </a:p>
                  </a:txBody>
                  <a:tcPr marL="84300" marR="84300" marT="42150" marB="4215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A9E67D51-D3E2-E57C-4125-A634B71A559B}"/>
              </a:ext>
            </a:extLst>
          </p:cNvPr>
          <p:cNvSpPr txBox="1">
            <a:spLocks/>
          </p:cNvSpPr>
          <p:nvPr/>
        </p:nvSpPr>
        <p:spPr>
          <a:xfrm>
            <a:off x="396749" y="493032"/>
            <a:ext cx="6004051" cy="1469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080"/>
              </a:lnSpc>
            </a:pPr>
            <a:r>
              <a:rPr lang="en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Q.3 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三種候選報紙的典藏現況如何？所有年代保存是否完整？</a:t>
            </a:r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707291A0-CE2E-F135-94BF-FC04E11E3FA9}"/>
              </a:ext>
            </a:extLst>
          </p:cNvPr>
          <p:cNvGrpSpPr/>
          <p:nvPr/>
        </p:nvGrpSpPr>
        <p:grpSpPr>
          <a:xfrm>
            <a:off x="6219550" y="1416149"/>
            <a:ext cx="5575701" cy="851843"/>
            <a:chOff x="9272957" y="-2384893"/>
            <a:chExt cx="5575701" cy="851843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482E83F9-01B8-F6E5-0DED-DA440FE588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72957" y="-2384893"/>
              <a:ext cx="5575701" cy="851843"/>
            </a:xfrm>
            <a:prstGeom prst="rect">
              <a:avLst/>
            </a:prstGeom>
            <a:effectLst/>
          </p:spPr>
        </p:pic>
        <p:sp>
          <p:nvSpPr>
            <p:cNvPr id="9" name="Google Shape;96;p2">
              <a:extLst>
                <a:ext uri="{FF2B5EF4-FFF2-40B4-BE49-F238E27FC236}">
                  <a16:creationId xmlns:a16="http://schemas.microsoft.com/office/drawing/2014/main" id="{0EF98202-FA5B-7D16-0F55-F5539DFEC0F7}"/>
                </a:ext>
              </a:extLst>
            </p:cNvPr>
            <p:cNvSpPr/>
            <p:nvPr/>
          </p:nvSpPr>
          <p:spPr>
            <a:xfrm>
              <a:off x="9272958" y="-2331612"/>
              <a:ext cx="5575700" cy="794403"/>
            </a:xfrm>
            <a:custGeom>
              <a:avLst/>
              <a:gdLst>
                <a:gd name="connsiteX0" fmla="*/ 0 w 5575700"/>
                <a:gd name="connsiteY0" fmla="*/ 0 h 794403"/>
                <a:gd name="connsiteX1" fmla="*/ 641206 w 5575700"/>
                <a:gd name="connsiteY1" fmla="*/ 0 h 794403"/>
                <a:gd name="connsiteX2" fmla="*/ 1170897 w 5575700"/>
                <a:gd name="connsiteY2" fmla="*/ 0 h 794403"/>
                <a:gd name="connsiteX3" fmla="*/ 1979374 w 5575700"/>
                <a:gd name="connsiteY3" fmla="*/ 0 h 794403"/>
                <a:gd name="connsiteX4" fmla="*/ 2620579 w 5575700"/>
                <a:gd name="connsiteY4" fmla="*/ 0 h 794403"/>
                <a:gd name="connsiteX5" fmla="*/ 3261785 w 5575700"/>
                <a:gd name="connsiteY5" fmla="*/ 0 h 794403"/>
                <a:gd name="connsiteX6" fmla="*/ 4070261 w 5575700"/>
                <a:gd name="connsiteY6" fmla="*/ 0 h 794403"/>
                <a:gd name="connsiteX7" fmla="*/ 4655710 w 5575700"/>
                <a:gd name="connsiteY7" fmla="*/ 0 h 794403"/>
                <a:gd name="connsiteX8" fmla="*/ 5575700 w 5575700"/>
                <a:gd name="connsiteY8" fmla="*/ 0 h 794403"/>
                <a:gd name="connsiteX9" fmla="*/ 5575700 w 5575700"/>
                <a:gd name="connsiteY9" fmla="*/ 413090 h 794403"/>
                <a:gd name="connsiteX10" fmla="*/ 5575700 w 5575700"/>
                <a:gd name="connsiteY10" fmla="*/ 794403 h 794403"/>
                <a:gd name="connsiteX11" fmla="*/ 4878738 w 5575700"/>
                <a:gd name="connsiteY11" fmla="*/ 794403 h 794403"/>
                <a:gd name="connsiteX12" fmla="*/ 4237532 w 5575700"/>
                <a:gd name="connsiteY12" fmla="*/ 794403 h 794403"/>
                <a:gd name="connsiteX13" fmla="*/ 3429056 w 5575700"/>
                <a:gd name="connsiteY13" fmla="*/ 794403 h 794403"/>
                <a:gd name="connsiteX14" fmla="*/ 2620579 w 5575700"/>
                <a:gd name="connsiteY14" fmla="*/ 794403 h 794403"/>
                <a:gd name="connsiteX15" fmla="*/ 2035131 w 5575700"/>
                <a:gd name="connsiteY15" fmla="*/ 794403 h 794403"/>
                <a:gd name="connsiteX16" fmla="*/ 1338168 w 5575700"/>
                <a:gd name="connsiteY16" fmla="*/ 794403 h 794403"/>
                <a:gd name="connsiteX17" fmla="*/ 0 w 5575700"/>
                <a:gd name="connsiteY17" fmla="*/ 794403 h 794403"/>
                <a:gd name="connsiteX18" fmla="*/ 0 w 5575700"/>
                <a:gd name="connsiteY18" fmla="*/ 397202 h 794403"/>
                <a:gd name="connsiteX19" fmla="*/ 0 w 5575700"/>
                <a:gd name="connsiteY19" fmla="*/ 0 h 79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75700" h="794403" extrusionOk="0">
                  <a:moveTo>
                    <a:pt x="0" y="0"/>
                  </a:moveTo>
                  <a:cubicBezTo>
                    <a:pt x="211765" y="23729"/>
                    <a:pt x="510741" y="1572"/>
                    <a:pt x="641206" y="0"/>
                  </a:cubicBezTo>
                  <a:cubicBezTo>
                    <a:pt x="771671" y="-1572"/>
                    <a:pt x="1038616" y="-5169"/>
                    <a:pt x="1170897" y="0"/>
                  </a:cubicBezTo>
                  <a:cubicBezTo>
                    <a:pt x="1303178" y="5169"/>
                    <a:pt x="1594720" y="-36621"/>
                    <a:pt x="1979374" y="0"/>
                  </a:cubicBezTo>
                  <a:cubicBezTo>
                    <a:pt x="2364028" y="36621"/>
                    <a:pt x="2381640" y="13750"/>
                    <a:pt x="2620579" y="0"/>
                  </a:cubicBezTo>
                  <a:cubicBezTo>
                    <a:pt x="2859518" y="-13750"/>
                    <a:pt x="3064597" y="16414"/>
                    <a:pt x="3261785" y="0"/>
                  </a:cubicBezTo>
                  <a:cubicBezTo>
                    <a:pt x="3458973" y="-16414"/>
                    <a:pt x="3783241" y="23171"/>
                    <a:pt x="4070261" y="0"/>
                  </a:cubicBezTo>
                  <a:cubicBezTo>
                    <a:pt x="4357281" y="-23171"/>
                    <a:pt x="4453533" y="-21724"/>
                    <a:pt x="4655710" y="0"/>
                  </a:cubicBezTo>
                  <a:cubicBezTo>
                    <a:pt x="4857887" y="21724"/>
                    <a:pt x="5267812" y="-27364"/>
                    <a:pt x="5575700" y="0"/>
                  </a:cubicBezTo>
                  <a:cubicBezTo>
                    <a:pt x="5566512" y="132443"/>
                    <a:pt x="5558175" y="258564"/>
                    <a:pt x="5575700" y="413090"/>
                  </a:cubicBezTo>
                  <a:cubicBezTo>
                    <a:pt x="5593226" y="567616"/>
                    <a:pt x="5560674" y="632422"/>
                    <a:pt x="5575700" y="794403"/>
                  </a:cubicBezTo>
                  <a:cubicBezTo>
                    <a:pt x="5354489" y="822255"/>
                    <a:pt x="5042737" y="769330"/>
                    <a:pt x="4878738" y="794403"/>
                  </a:cubicBezTo>
                  <a:cubicBezTo>
                    <a:pt x="4714739" y="819476"/>
                    <a:pt x="4441789" y="774805"/>
                    <a:pt x="4237532" y="794403"/>
                  </a:cubicBezTo>
                  <a:cubicBezTo>
                    <a:pt x="4033275" y="814001"/>
                    <a:pt x="3737880" y="760395"/>
                    <a:pt x="3429056" y="794403"/>
                  </a:cubicBezTo>
                  <a:cubicBezTo>
                    <a:pt x="3120232" y="828411"/>
                    <a:pt x="2851943" y="809563"/>
                    <a:pt x="2620579" y="794403"/>
                  </a:cubicBezTo>
                  <a:cubicBezTo>
                    <a:pt x="2389215" y="779243"/>
                    <a:pt x="2241826" y="802544"/>
                    <a:pt x="2035131" y="794403"/>
                  </a:cubicBezTo>
                  <a:cubicBezTo>
                    <a:pt x="1828436" y="786262"/>
                    <a:pt x="1550428" y="821870"/>
                    <a:pt x="1338168" y="794403"/>
                  </a:cubicBezTo>
                  <a:cubicBezTo>
                    <a:pt x="1125908" y="766936"/>
                    <a:pt x="359060" y="834217"/>
                    <a:pt x="0" y="794403"/>
                  </a:cubicBezTo>
                  <a:cubicBezTo>
                    <a:pt x="-11239" y="648170"/>
                    <a:pt x="8918" y="592633"/>
                    <a:pt x="0" y="397202"/>
                  </a:cubicBezTo>
                  <a:cubicBezTo>
                    <a:pt x="-8918" y="201771"/>
                    <a:pt x="2415" y="126728"/>
                    <a:pt x="0" y="0"/>
                  </a:cubicBezTo>
                  <a:close/>
                </a:path>
              </a:pathLst>
            </a:custGeom>
            <a:noFill/>
            <a:ln w="28575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txBody>
            <a:bodyPr spcFirstLastPara="1" wrap="square" lIns="216000" tIns="180000" rIns="180000" bIns="180000" anchor="t" anchorCtr="0">
              <a:spAutoFit/>
            </a:bodyPr>
            <a:lstStyle/>
            <a:p>
              <a:pPr lvl="0" algn="ctr"/>
              <a:r>
                <a:rPr lang="en-US" altLang="zh-TW" sz="28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1935</a:t>
              </a:r>
              <a:r>
                <a:rPr lang="zh-TW" altLang="en-US" sz="28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年份現存報紙</a:t>
              </a:r>
            </a:p>
          </p:txBody>
        </p:sp>
      </p:grpSp>
      <p:grpSp>
        <p:nvGrpSpPr>
          <p:cNvPr id="4" name="群組 3">
            <a:extLst>
              <a:ext uri="{FF2B5EF4-FFF2-40B4-BE49-F238E27FC236}">
                <a16:creationId xmlns:a16="http://schemas.microsoft.com/office/drawing/2014/main" id="{1EE5118F-4A80-4911-3634-AF89A2DF8B56}"/>
              </a:ext>
            </a:extLst>
          </p:cNvPr>
          <p:cNvGrpSpPr/>
          <p:nvPr/>
        </p:nvGrpSpPr>
        <p:grpSpPr>
          <a:xfrm>
            <a:off x="1892594" y="2508612"/>
            <a:ext cx="6464596" cy="786809"/>
            <a:chOff x="1892594" y="2508612"/>
            <a:chExt cx="6464596" cy="786809"/>
          </a:xfrm>
        </p:grpSpPr>
        <p:sp>
          <p:nvSpPr>
            <p:cNvPr id="11" name="橢圓 10"/>
            <p:cNvSpPr/>
            <p:nvPr/>
          </p:nvSpPr>
          <p:spPr>
            <a:xfrm>
              <a:off x="1892594" y="2508612"/>
              <a:ext cx="3232298" cy="786809"/>
            </a:xfrm>
            <a:prstGeom prst="ellipse">
              <a:avLst/>
            </a:prstGeom>
            <a:noFill/>
            <a:ln w="57150">
              <a:solidFill>
                <a:srgbClr val="E971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橢圓 11"/>
            <p:cNvSpPr/>
            <p:nvPr/>
          </p:nvSpPr>
          <p:spPr>
            <a:xfrm>
              <a:off x="5124892" y="2508612"/>
              <a:ext cx="3232298" cy="786809"/>
            </a:xfrm>
            <a:prstGeom prst="ellipse">
              <a:avLst/>
            </a:prstGeom>
            <a:noFill/>
            <a:ln w="57150">
              <a:solidFill>
                <a:srgbClr val="E971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7474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3657D-898E-6AFC-A995-3FBE9A4A0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EB8D9C2D-E574-9FB7-5D44-68112A6484C0}"/>
              </a:ext>
            </a:extLst>
          </p:cNvPr>
          <p:cNvSpPr txBox="1">
            <a:spLocks/>
          </p:cNvSpPr>
          <p:nvPr/>
        </p:nvSpPr>
        <p:spPr>
          <a:xfrm>
            <a:off x="551665" y="474271"/>
            <a:ext cx="6004051" cy="1469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080"/>
              </a:lnSpc>
            </a:pPr>
            <a:r>
              <a:rPr lang="en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Q.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4 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三種報紙是用什麼文字寫成？它的文字適合我</a:t>
            </a:r>
            <a:b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      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閱讀嗎？</a:t>
            </a:r>
          </a:p>
        </p:txBody>
      </p:sp>
      <p:graphicFrame>
        <p:nvGraphicFramePr>
          <p:cNvPr id="5" name="Google Shape;303;p22">
            <a:extLst>
              <a:ext uri="{FF2B5EF4-FFF2-40B4-BE49-F238E27FC236}">
                <a16:creationId xmlns:a16="http://schemas.microsoft.com/office/drawing/2014/main" id="{ABFF1AA1-C542-E445-5E1D-F5C8AEFFB0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2270425"/>
              </p:ext>
            </p:extLst>
          </p:nvPr>
        </p:nvGraphicFramePr>
        <p:xfrm>
          <a:off x="984512" y="2710135"/>
          <a:ext cx="10832575" cy="232762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07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53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16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68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1935年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50" marR="91450" marT="45725" marB="45725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《臺灣日日新報》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《</a:t>
                      </a:r>
                      <a:r>
                        <a:rPr lang="zh-TW" altLang="en-US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臺</a:t>
                      </a: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南新報》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rgbClr val="FED5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08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書寫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語文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日文版頁數： 6 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漢文版頁數： 2</a:t>
                      </a:r>
                      <a:endParaRPr sz="2400" b="1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50" marR="91450" marT="45725" marB="45725" anchor="ctr"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日文版頁數： 7 </a:t>
                      </a: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b="1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Microsoft JhengHei"/>
                          <a:sym typeface="Microsoft JhengHei"/>
                        </a:rPr>
                        <a:t>漢文版頁數： 1</a:t>
                      </a:r>
                      <a:endParaRPr sz="2400" b="1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文字方塊 5">
            <a:extLst>
              <a:ext uri="{FF2B5EF4-FFF2-40B4-BE49-F238E27FC236}">
                <a16:creationId xmlns:a16="http://schemas.microsoft.com/office/drawing/2014/main" id="{CCED93FF-FC4F-2347-4081-D3A3FB72CAEA}"/>
              </a:ext>
            </a:extLst>
          </p:cNvPr>
          <p:cNvSpPr txBox="1"/>
          <p:nvPr/>
        </p:nvSpPr>
        <p:spPr>
          <a:xfrm>
            <a:off x="3553691" y="5665496"/>
            <a:ext cx="5694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DE9D77"/>
                </a:solidFill>
              </a:rPr>
              <a:t>補充：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《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臺灣新民報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》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以漢文書寫文主，可惜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1935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年份散佚。</a:t>
            </a:r>
          </a:p>
        </p:txBody>
      </p:sp>
    </p:spTree>
    <p:extLst>
      <p:ext uri="{BB962C8B-B14F-4D97-AF65-F5344CB8AC3E}">
        <p14:creationId xmlns:p14="http://schemas.microsoft.com/office/powerpoint/2010/main" val="7686795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AFDC68F0-3802-6A95-016A-6A404B343B3C}"/>
              </a:ext>
            </a:extLst>
          </p:cNvPr>
          <p:cNvSpPr txBox="1">
            <a:spLocks/>
          </p:cNvSpPr>
          <p:nvPr/>
        </p:nvSpPr>
        <p:spPr>
          <a:xfrm>
            <a:off x="5347580" y="1517521"/>
            <a:ext cx="4198586" cy="2332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53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可做為探究臺灣首次選舉的報紙是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.....</a:t>
            </a:r>
          </a:p>
        </p:txBody>
      </p:sp>
      <p:pic>
        <p:nvPicPr>
          <p:cNvPr id="3" name="Google Shape;311;p23">
            <a:extLst>
              <a:ext uri="{FF2B5EF4-FFF2-40B4-BE49-F238E27FC236}">
                <a16:creationId xmlns:a16="http://schemas.microsoft.com/office/drawing/2014/main" id="{4A28F57B-1FC1-8484-FCAE-962B8BE6CC1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619974" y="3765835"/>
            <a:ext cx="3475238" cy="1182151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" name="Google Shape;312;p23" descr="C:\Users\janes\AppData\Local\Microsoft\Windows\INetCache\Content.Word\《台南新報》題字.jpg">
            <a:extLst>
              <a:ext uri="{FF2B5EF4-FFF2-40B4-BE49-F238E27FC236}">
                <a16:creationId xmlns:a16="http://schemas.microsoft.com/office/drawing/2014/main" id="{37A735AB-4F84-5459-EB74-A9A171FC0DB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22385" y="3520736"/>
            <a:ext cx="1450954" cy="25248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41911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D35ADB-13D6-B48D-2114-F99A38BF6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F5E34463-322A-AD13-CB2A-3F718EB3B1E4}"/>
              </a:ext>
            </a:extLst>
          </p:cNvPr>
          <p:cNvSpPr txBox="1">
            <a:spLocks/>
          </p:cNvSpPr>
          <p:nvPr/>
        </p:nvSpPr>
        <p:spPr>
          <a:xfrm>
            <a:off x="3989281" y="2161429"/>
            <a:ext cx="6950167" cy="2118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以</a:t>
            </a:r>
            <a:r>
              <a:rPr lang="zh-TW" altLang="en-US" sz="28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「選舉」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為關鍵詞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「</a:t>
            </a:r>
            <a:r>
              <a:rPr lang="en-US" altLang="zh-TW" sz="28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1935</a:t>
            </a:r>
            <a:r>
              <a:rPr lang="zh-TW" altLang="en-US" sz="28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年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」為起迄時間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搜尋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《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臺南新報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》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中的相關報導。</a:t>
            </a:r>
          </a:p>
        </p:txBody>
      </p:sp>
      <p:sp>
        <p:nvSpPr>
          <p:cNvPr id="10" name="Google Shape;156;p9">
            <a:extLst>
              <a:ext uri="{FF2B5EF4-FFF2-40B4-BE49-F238E27FC236}">
                <a16:creationId xmlns:a16="http://schemas.microsoft.com/office/drawing/2014/main" id="{0402153D-1EF6-6B79-431D-9A8B32EEA41F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342DBA42-49DE-EF24-6869-8D08C0CDCC37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活動三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FD74852F-BBE2-DCF2-CD54-178EA857B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24198" flipH="1" flipV="1">
            <a:off x="8951550" y="3499739"/>
            <a:ext cx="2301874" cy="253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7501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9EBCB-562D-80EA-3CE3-371F4A97E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圖片 19" descr="一張含有 文字, 螢幕擷取畫面, 字型, 數字 的圖片&#10;&#10;AI 產生的內容可能不正確。">
            <a:extLst>
              <a:ext uri="{FF2B5EF4-FFF2-40B4-BE49-F238E27FC236}">
                <a16:creationId xmlns:a16="http://schemas.microsoft.com/office/drawing/2014/main" id="{43D739F1-2DAA-1535-A5C6-EE5C540C2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645" y="2009553"/>
            <a:ext cx="8426408" cy="3840720"/>
          </a:xfrm>
          <a:prstGeom prst="rect">
            <a:avLst/>
          </a:prstGeom>
        </p:spPr>
      </p:pic>
      <p:sp>
        <p:nvSpPr>
          <p:cNvPr id="6" name="Google Shape;156;p9">
            <a:extLst>
              <a:ext uri="{FF2B5EF4-FFF2-40B4-BE49-F238E27FC236}">
                <a16:creationId xmlns:a16="http://schemas.microsoft.com/office/drawing/2014/main" id="{CD648F5B-ADBC-9B7E-8E7B-49CD0BFB8F4F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0E64FAA1-0226-A2FF-3CD3-CA7FD747B6C3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近代臺灣報刊資料庫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8" name="Google Shape;95;p2">
            <a:extLst>
              <a:ext uri="{FF2B5EF4-FFF2-40B4-BE49-F238E27FC236}">
                <a16:creationId xmlns:a16="http://schemas.microsoft.com/office/drawing/2014/main" id="{B89B8CF4-150E-3BC1-773E-0DA88A1A39E4}"/>
              </a:ext>
            </a:extLst>
          </p:cNvPr>
          <p:cNvSpPr/>
          <p:nvPr/>
        </p:nvSpPr>
        <p:spPr>
          <a:xfrm>
            <a:off x="9686261" y="3934047"/>
            <a:ext cx="2505740" cy="704208"/>
          </a:xfrm>
          <a:prstGeom prst="wedgeRoundRectCallout">
            <a:avLst>
              <a:gd name="adj1" fmla="val 2938"/>
              <a:gd name="adj2" fmla="val 81285"/>
              <a:gd name="adj3" fmla="val 16667"/>
            </a:avLst>
          </a:prstGeom>
          <a:solidFill>
            <a:srgbClr val="A86400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24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按下搜尋</a:t>
            </a:r>
          </a:p>
        </p:txBody>
      </p:sp>
      <p:sp>
        <p:nvSpPr>
          <p:cNvPr id="10" name="橢圓 9"/>
          <p:cNvSpPr/>
          <p:nvPr/>
        </p:nvSpPr>
        <p:spPr>
          <a:xfrm>
            <a:off x="4687663" y="4843954"/>
            <a:ext cx="1401713" cy="783852"/>
          </a:xfrm>
          <a:prstGeom prst="ellipse">
            <a:avLst/>
          </a:prstGeom>
          <a:noFill/>
          <a:ln w="57150">
            <a:solidFill>
              <a:srgbClr val="E971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橢圓 10"/>
          <p:cNvSpPr/>
          <p:nvPr/>
        </p:nvSpPr>
        <p:spPr>
          <a:xfrm>
            <a:off x="6406672" y="4953463"/>
            <a:ext cx="943722" cy="564834"/>
          </a:xfrm>
          <a:prstGeom prst="ellipse">
            <a:avLst/>
          </a:prstGeom>
          <a:noFill/>
          <a:ln w="57150">
            <a:solidFill>
              <a:srgbClr val="E971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橢圓 12"/>
          <p:cNvSpPr/>
          <p:nvPr/>
        </p:nvSpPr>
        <p:spPr>
          <a:xfrm>
            <a:off x="7396983" y="4953463"/>
            <a:ext cx="943722" cy="564834"/>
          </a:xfrm>
          <a:prstGeom prst="ellipse">
            <a:avLst/>
          </a:prstGeom>
          <a:noFill/>
          <a:ln w="57150">
            <a:solidFill>
              <a:srgbClr val="E971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/>
          <p:cNvSpPr/>
          <p:nvPr/>
        </p:nvSpPr>
        <p:spPr>
          <a:xfrm>
            <a:off x="8340705" y="5007280"/>
            <a:ext cx="809869" cy="457199"/>
          </a:xfrm>
          <a:prstGeom prst="ellipse">
            <a:avLst/>
          </a:prstGeom>
          <a:noFill/>
          <a:ln w="57150">
            <a:solidFill>
              <a:srgbClr val="E971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2670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98131D-FB57-E427-59B5-3692502148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 descr="一張含有 文字, 螢幕擷取畫面, 字型, 設計 的圖片&#10;&#10;AI 產生的內容可能不正確。">
            <a:extLst>
              <a:ext uri="{FF2B5EF4-FFF2-40B4-BE49-F238E27FC236}">
                <a16:creationId xmlns:a16="http://schemas.microsoft.com/office/drawing/2014/main" id="{812654A1-597F-46C0-8487-D64C119CEE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562" y="1701191"/>
            <a:ext cx="7480300" cy="4711700"/>
          </a:xfrm>
          <a:prstGeom prst="rect">
            <a:avLst/>
          </a:prstGeom>
        </p:spPr>
      </p:pic>
      <p:sp>
        <p:nvSpPr>
          <p:cNvPr id="6" name="Google Shape;156;p9">
            <a:extLst>
              <a:ext uri="{FF2B5EF4-FFF2-40B4-BE49-F238E27FC236}">
                <a16:creationId xmlns:a16="http://schemas.microsoft.com/office/drawing/2014/main" id="{AC0273A3-0E39-A4A1-2645-1AF762460F4D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FDEDE8C6-06CE-A86A-B011-34356793E86C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活動三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CE64C09-22B3-477C-5FF7-8B433870D7D2}"/>
              </a:ext>
            </a:extLst>
          </p:cNvPr>
          <p:cNvSpPr/>
          <p:nvPr/>
        </p:nvSpPr>
        <p:spPr>
          <a:xfrm>
            <a:off x="6564759" y="2835215"/>
            <a:ext cx="3472613" cy="66609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22A5FF-02DF-7A92-CF65-25FEE94578EC}"/>
              </a:ext>
            </a:extLst>
          </p:cNvPr>
          <p:cNvSpPr/>
          <p:nvPr/>
        </p:nvSpPr>
        <p:spPr>
          <a:xfrm>
            <a:off x="6564759" y="4885681"/>
            <a:ext cx="2602686" cy="66609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0" name="Google Shape;95;p2">
            <a:extLst>
              <a:ext uri="{FF2B5EF4-FFF2-40B4-BE49-F238E27FC236}">
                <a16:creationId xmlns:a16="http://schemas.microsoft.com/office/drawing/2014/main" id="{931E7045-4B94-C913-B2EC-8EF815638856}"/>
              </a:ext>
            </a:extLst>
          </p:cNvPr>
          <p:cNvSpPr/>
          <p:nvPr/>
        </p:nvSpPr>
        <p:spPr>
          <a:xfrm>
            <a:off x="8938847" y="3454989"/>
            <a:ext cx="2466578" cy="602052"/>
          </a:xfrm>
          <a:prstGeom prst="wedgeRoundRectCallout">
            <a:avLst>
              <a:gd name="adj1" fmla="val -35541"/>
              <a:gd name="adj2" fmla="val -87898"/>
              <a:gd name="adj3" fmla="val 16667"/>
            </a:avLst>
          </a:prstGeom>
          <a:solidFill>
            <a:srgbClr val="A86400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20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新聞報導標題</a:t>
            </a:r>
          </a:p>
        </p:txBody>
      </p:sp>
      <p:sp>
        <p:nvSpPr>
          <p:cNvPr id="18" name="橢圓 17"/>
          <p:cNvSpPr/>
          <p:nvPr/>
        </p:nvSpPr>
        <p:spPr>
          <a:xfrm>
            <a:off x="7186855" y="1470123"/>
            <a:ext cx="1980590" cy="783852"/>
          </a:xfrm>
          <a:prstGeom prst="ellipse">
            <a:avLst/>
          </a:prstGeom>
          <a:noFill/>
          <a:ln w="57150">
            <a:solidFill>
              <a:srgbClr val="E971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868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57D239-25D8-0DD3-0803-BD41D27286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56;p9">
            <a:extLst>
              <a:ext uri="{FF2B5EF4-FFF2-40B4-BE49-F238E27FC236}">
                <a16:creationId xmlns:a16="http://schemas.microsoft.com/office/drawing/2014/main" id="{888931B2-AE9C-5438-CB71-253D7FD2227D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C0DBABD0-464C-764F-0327-4B75EDA5457B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活動三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7" name="Google Shape;347;g36787d4fff2_0_19">
            <a:extLst>
              <a:ext uri="{FF2B5EF4-FFF2-40B4-BE49-F238E27FC236}">
                <a16:creationId xmlns:a16="http://schemas.microsoft.com/office/drawing/2014/main" id="{844F25BE-ED2E-9CA1-9720-F47D876CC63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69559" t="8103" r="154" b="7214"/>
          <a:stretch/>
        </p:blipFill>
        <p:spPr>
          <a:xfrm>
            <a:off x="5758017" y="2051824"/>
            <a:ext cx="1625379" cy="40916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7256C02-7F45-EC20-4AAC-C86B2D5DA6CF}"/>
              </a:ext>
            </a:extLst>
          </p:cNvPr>
          <p:cNvSpPr/>
          <p:nvPr/>
        </p:nvSpPr>
        <p:spPr>
          <a:xfrm rot="5400000">
            <a:off x="6509484" y="3369633"/>
            <a:ext cx="1178972" cy="56885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1" name="Google Shape;95;p2">
            <a:extLst>
              <a:ext uri="{FF2B5EF4-FFF2-40B4-BE49-F238E27FC236}">
                <a16:creationId xmlns:a16="http://schemas.microsoft.com/office/drawing/2014/main" id="{5CD77A6F-5AFC-BCF2-6C35-2F7CABC9584B}"/>
              </a:ext>
            </a:extLst>
          </p:cNvPr>
          <p:cNvSpPr/>
          <p:nvPr/>
        </p:nvSpPr>
        <p:spPr>
          <a:xfrm>
            <a:off x="7878312" y="2687902"/>
            <a:ext cx="2669185" cy="1623609"/>
          </a:xfrm>
          <a:prstGeom prst="wedgeRoundRectCallout">
            <a:avLst>
              <a:gd name="adj1" fmla="val -60797"/>
              <a:gd name="adj2" fmla="val 1391"/>
              <a:gd name="adj3" fmla="val 16667"/>
            </a:avLst>
          </a:prstGeom>
          <a:solidFill>
            <a:srgbClr val="A86400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20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改搜尋</a:t>
            </a:r>
            <a:endParaRPr lang="en-US" altLang="zh-TW" sz="2000" b="1" spc="-150" dirty="0">
              <a:solidFill>
                <a:schemeClr val="bg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lnSpc>
                <a:spcPct val="150000"/>
              </a:lnSpc>
            </a:pPr>
            <a:r>
              <a:rPr lang="en-US" altLang="zh-TW" sz="40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『</a:t>
            </a:r>
            <a:r>
              <a:rPr lang="zh-TW" altLang="en-US" sz="4000" b="1" u="sng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選擧</a:t>
            </a:r>
            <a:r>
              <a:rPr lang="en-US" altLang="zh-TW" sz="40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』</a:t>
            </a:r>
            <a:endParaRPr lang="zh-TW" altLang="en-US" sz="4000" b="1" spc="-150" dirty="0">
              <a:solidFill>
                <a:schemeClr val="bg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1803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422E9-2F4D-7653-289E-69D94EDC2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文字, 螢幕擷取畫面, 字型 的圖片&#10;&#10;AI 產生的內容可能不正確。">
            <a:extLst>
              <a:ext uri="{FF2B5EF4-FFF2-40B4-BE49-F238E27FC236}">
                <a16:creationId xmlns:a16="http://schemas.microsoft.com/office/drawing/2014/main" id="{1B4000CF-A3BA-30A8-4EF7-6EFE358F8B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5785" y="1862048"/>
            <a:ext cx="7161965" cy="4430707"/>
          </a:xfrm>
          <a:prstGeom prst="rect">
            <a:avLst/>
          </a:prstGeom>
        </p:spPr>
      </p:pic>
      <p:sp>
        <p:nvSpPr>
          <p:cNvPr id="6" name="Google Shape;156;p9">
            <a:extLst>
              <a:ext uri="{FF2B5EF4-FFF2-40B4-BE49-F238E27FC236}">
                <a16:creationId xmlns:a16="http://schemas.microsoft.com/office/drawing/2014/main" id="{FD13A6A8-FB56-CCEC-5603-D7A34171A624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85D614C3-5A21-391C-26AD-B1DD1FB782D2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活動三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0594637-C311-CAE6-E280-ABB91BFB82C8}"/>
              </a:ext>
            </a:extLst>
          </p:cNvPr>
          <p:cNvSpPr/>
          <p:nvPr/>
        </p:nvSpPr>
        <p:spPr>
          <a:xfrm>
            <a:off x="7074912" y="1758780"/>
            <a:ext cx="1381853" cy="56885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0" name="Google Shape;95;p2">
            <a:extLst>
              <a:ext uri="{FF2B5EF4-FFF2-40B4-BE49-F238E27FC236}">
                <a16:creationId xmlns:a16="http://schemas.microsoft.com/office/drawing/2014/main" id="{931DDF70-DA27-DC20-A176-91FDDE0FB157}"/>
              </a:ext>
            </a:extLst>
          </p:cNvPr>
          <p:cNvSpPr/>
          <p:nvPr/>
        </p:nvSpPr>
        <p:spPr>
          <a:xfrm>
            <a:off x="8843220" y="3051228"/>
            <a:ext cx="2466578" cy="1623609"/>
          </a:xfrm>
          <a:prstGeom prst="wedgeRoundRectCallout">
            <a:avLst>
              <a:gd name="adj1" fmla="val -44689"/>
              <a:gd name="adj2" fmla="val -77658"/>
              <a:gd name="adj3" fmla="val 16667"/>
            </a:avLst>
          </a:prstGeom>
          <a:solidFill>
            <a:srgbClr val="A86400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TW" sz="20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『</a:t>
            </a:r>
            <a:r>
              <a:rPr lang="zh-TW" altLang="en-US" sz="20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字體差異</a:t>
            </a:r>
            <a:r>
              <a:rPr lang="en-US" altLang="zh-TW" sz="20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』</a:t>
            </a:r>
            <a:r>
              <a:rPr lang="zh-TW" altLang="en-US" sz="2000" b="1" spc="-150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可能會造成搜尋結果的落差</a:t>
            </a:r>
          </a:p>
        </p:txBody>
      </p:sp>
    </p:spTree>
    <p:extLst>
      <p:ext uri="{BB962C8B-B14F-4D97-AF65-F5344CB8AC3E}">
        <p14:creationId xmlns:p14="http://schemas.microsoft.com/office/powerpoint/2010/main" val="22780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05E37-4C6A-C347-AD1A-C407DB8EF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狗, 哺乳動物, 美工圖案, 圖畫 的圖片&#10;&#10;AI 產生的內容可能不正確。">
            <a:extLst>
              <a:ext uri="{FF2B5EF4-FFF2-40B4-BE49-F238E27FC236}">
                <a16:creationId xmlns:a16="http://schemas.microsoft.com/office/drawing/2014/main" id="{7A609D26-2A08-47E7-C01F-39537FD6C9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80984">
            <a:off x="9595229" y="3048433"/>
            <a:ext cx="1616484" cy="3147043"/>
          </a:xfrm>
          <a:prstGeom prst="rect">
            <a:avLst/>
          </a:prstGeom>
        </p:spPr>
      </p:pic>
      <p:sp>
        <p:nvSpPr>
          <p:cNvPr id="6" name="Google Shape;156;p9">
            <a:extLst>
              <a:ext uri="{FF2B5EF4-FFF2-40B4-BE49-F238E27FC236}">
                <a16:creationId xmlns:a16="http://schemas.microsoft.com/office/drawing/2014/main" id="{E9F86646-52FD-7CF4-C2D2-C1B02DDA56E6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78C8CD89-FA1C-0832-F5A1-347A6DB68924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任務一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Google Shape;95;p2">
            <a:extLst>
              <a:ext uri="{FF2B5EF4-FFF2-40B4-BE49-F238E27FC236}">
                <a16:creationId xmlns:a16="http://schemas.microsoft.com/office/drawing/2014/main" id="{01AA4F64-DB0B-6C1C-2F96-08DCBD32ACD7}"/>
              </a:ext>
            </a:extLst>
          </p:cNvPr>
          <p:cNvSpPr/>
          <p:nvPr/>
        </p:nvSpPr>
        <p:spPr>
          <a:xfrm>
            <a:off x="9311640" y="2352210"/>
            <a:ext cx="2143135" cy="550975"/>
          </a:xfrm>
          <a:prstGeom prst="wedgeRoundRectCallout">
            <a:avLst>
              <a:gd name="adj1" fmla="val 2938"/>
              <a:gd name="adj2" fmla="val 81285"/>
              <a:gd name="adj3" fmla="val 16667"/>
            </a:avLst>
          </a:prstGeom>
          <a:solidFill>
            <a:srgbClr val="A3D9FF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時間：</a:t>
            </a:r>
            <a:r>
              <a:rPr lang="en-US" altLang="zh-TW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10</a:t>
            </a:r>
            <a:r>
              <a:rPr lang="zh-TW" altLang="en-US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分鐘</a:t>
            </a:r>
          </a:p>
        </p:txBody>
      </p:sp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D3F63700-BDE7-F01F-A658-47BE406EF428}"/>
              </a:ext>
            </a:extLst>
          </p:cNvPr>
          <p:cNvSpPr txBox="1">
            <a:spLocks/>
          </p:cNvSpPr>
          <p:nvPr/>
        </p:nvSpPr>
        <p:spPr>
          <a:xfrm>
            <a:off x="4403755" y="2267698"/>
            <a:ext cx="3866246" cy="720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瀏覽所搜得的新聞標題</a:t>
            </a:r>
          </a:p>
        </p:txBody>
      </p:sp>
      <p:sp>
        <p:nvSpPr>
          <p:cNvPr id="8" name="Google Shape;102;p3">
            <a:extLst>
              <a:ext uri="{FF2B5EF4-FFF2-40B4-BE49-F238E27FC236}">
                <a16:creationId xmlns:a16="http://schemas.microsoft.com/office/drawing/2014/main" id="{96127590-64B1-9B7B-54E7-FB016D419E76}"/>
              </a:ext>
            </a:extLst>
          </p:cNvPr>
          <p:cNvSpPr txBox="1">
            <a:spLocks/>
          </p:cNvSpPr>
          <p:nvPr/>
        </p:nvSpPr>
        <p:spPr>
          <a:xfrm>
            <a:off x="4294718" y="3558615"/>
            <a:ext cx="4214951" cy="720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找出欲探究的進階關鍵詞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3BAFEB31-11B7-E557-E5C5-19730BF63139}"/>
              </a:ext>
            </a:extLst>
          </p:cNvPr>
          <p:cNvSpPr txBox="1">
            <a:spLocks/>
          </p:cNvSpPr>
          <p:nvPr/>
        </p:nvSpPr>
        <p:spPr>
          <a:xfrm>
            <a:off x="4403755" y="4862980"/>
            <a:ext cx="3866246" cy="720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在學單寫下選擇的理由</a:t>
            </a:r>
          </a:p>
        </p:txBody>
      </p:sp>
      <p:sp>
        <p:nvSpPr>
          <p:cNvPr id="12" name="向下箭號 11">
            <a:extLst>
              <a:ext uri="{FF2B5EF4-FFF2-40B4-BE49-F238E27FC236}">
                <a16:creationId xmlns:a16="http://schemas.microsoft.com/office/drawing/2014/main" id="{6784EAE4-DC3F-357D-FB34-470060D4BD92}"/>
              </a:ext>
            </a:extLst>
          </p:cNvPr>
          <p:cNvSpPr/>
          <p:nvPr/>
        </p:nvSpPr>
        <p:spPr>
          <a:xfrm>
            <a:off x="6084697" y="3091473"/>
            <a:ext cx="394447" cy="376815"/>
          </a:xfrm>
          <a:prstGeom prst="downArrow">
            <a:avLst/>
          </a:prstGeom>
          <a:solidFill>
            <a:srgbClr val="BE86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3" name="向下箭號 12">
            <a:extLst>
              <a:ext uri="{FF2B5EF4-FFF2-40B4-BE49-F238E27FC236}">
                <a16:creationId xmlns:a16="http://schemas.microsoft.com/office/drawing/2014/main" id="{BC5AF189-ADA1-92F8-82BC-E560E7F90D16}"/>
              </a:ext>
            </a:extLst>
          </p:cNvPr>
          <p:cNvSpPr/>
          <p:nvPr/>
        </p:nvSpPr>
        <p:spPr>
          <a:xfrm>
            <a:off x="6084697" y="4395838"/>
            <a:ext cx="394447" cy="376815"/>
          </a:xfrm>
          <a:prstGeom prst="downArrow">
            <a:avLst/>
          </a:prstGeom>
          <a:solidFill>
            <a:srgbClr val="BE86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18759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867FD07E-185D-358C-338C-18BD4AC06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3A49ACD0-E11C-AA30-5B01-38FE16C545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0982">
            <a:off x="10000947" y="3053838"/>
            <a:ext cx="1575178" cy="3394133"/>
          </a:xfrm>
          <a:prstGeom prst="rect">
            <a:avLst/>
          </a:prstGeom>
        </p:spPr>
      </p:pic>
      <p:sp>
        <p:nvSpPr>
          <p:cNvPr id="2" name="Google Shape;95;p2">
            <a:extLst>
              <a:ext uri="{FF2B5EF4-FFF2-40B4-BE49-F238E27FC236}">
                <a16:creationId xmlns:a16="http://schemas.microsoft.com/office/drawing/2014/main" id="{B8C8F936-68F3-A302-99CA-69F0824CE08F}"/>
              </a:ext>
            </a:extLst>
          </p:cNvPr>
          <p:cNvSpPr/>
          <p:nvPr/>
        </p:nvSpPr>
        <p:spPr>
          <a:xfrm>
            <a:off x="5179174" y="1808787"/>
            <a:ext cx="3457255" cy="649935"/>
          </a:xfrm>
          <a:prstGeom prst="wedgeRoundRectCallout">
            <a:avLst>
              <a:gd name="adj1" fmla="val 47813"/>
              <a:gd name="adj2" fmla="val 100445"/>
              <a:gd name="adj3" fmla="val 16667"/>
            </a:avLst>
          </a:prstGeom>
          <a:solidFill>
            <a:srgbClr val="FED55C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145663"/>
                      <a:gd name="connsiteY0" fmla="*/ 73773 h 442630"/>
                      <a:gd name="connsiteX1" fmla="*/ 73773 w 4145663"/>
                      <a:gd name="connsiteY1" fmla="*/ 0 h 442630"/>
                      <a:gd name="connsiteX2" fmla="*/ 706796 w 4145663"/>
                      <a:gd name="connsiteY2" fmla="*/ 0 h 442630"/>
                      <a:gd name="connsiteX3" fmla="*/ 1269483 w 4145663"/>
                      <a:gd name="connsiteY3" fmla="*/ 0 h 442630"/>
                      <a:gd name="connsiteX4" fmla="*/ 1808725 w 4145663"/>
                      <a:gd name="connsiteY4" fmla="*/ 0 h 442630"/>
                      <a:gd name="connsiteX5" fmla="*/ 2418303 w 4145663"/>
                      <a:gd name="connsiteY5" fmla="*/ 0 h 442630"/>
                      <a:gd name="connsiteX6" fmla="*/ 2418303 w 4145663"/>
                      <a:gd name="connsiteY6" fmla="*/ 0 h 442630"/>
                      <a:gd name="connsiteX7" fmla="*/ 2926147 w 4145663"/>
                      <a:gd name="connsiteY7" fmla="*/ 0 h 442630"/>
                      <a:gd name="connsiteX8" fmla="*/ 3454719 w 4145663"/>
                      <a:gd name="connsiteY8" fmla="*/ 0 h 442630"/>
                      <a:gd name="connsiteX9" fmla="*/ 3775648 w 4145663"/>
                      <a:gd name="connsiteY9" fmla="*/ 0 h 442630"/>
                      <a:gd name="connsiteX10" fmla="*/ 4071890 w 4145663"/>
                      <a:gd name="connsiteY10" fmla="*/ 0 h 442630"/>
                      <a:gd name="connsiteX11" fmla="*/ 4145663 w 4145663"/>
                      <a:gd name="connsiteY11" fmla="*/ 73773 h 442630"/>
                      <a:gd name="connsiteX12" fmla="*/ 4145663 w 4145663"/>
                      <a:gd name="connsiteY12" fmla="*/ 258201 h 442630"/>
                      <a:gd name="connsiteX13" fmla="*/ 4145663 w 4145663"/>
                      <a:gd name="connsiteY13" fmla="*/ 258201 h 442630"/>
                      <a:gd name="connsiteX14" fmla="*/ 4145663 w 4145663"/>
                      <a:gd name="connsiteY14" fmla="*/ 368858 h 442630"/>
                      <a:gd name="connsiteX15" fmla="*/ 4145663 w 4145663"/>
                      <a:gd name="connsiteY15" fmla="*/ 368857 h 442630"/>
                      <a:gd name="connsiteX16" fmla="*/ 4071890 w 4145663"/>
                      <a:gd name="connsiteY16" fmla="*/ 442630 h 442630"/>
                      <a:gd name="connsiteX17" fmla="*/ 3757133 w 4145663"/>
                      <a:gd name="connsiteY17" fmla="*/ 442630 h 442630"/>
                      <a:gd name="connsiteX18" fmla="*/ 3454719 w 4145663"/>
                      <a:gd name="connsiteY18" fmla="*/ 442630 h 442630"/>
                      <a:gd name="connsiteX19" fmla="*/ 3736850 w 4145663"/>
                      <a:gd name="connsiteY19" fmla="*/ 547574 h 442630"/>
                      <a:gd name="connsiteX20" fmla="*/ 4054997 w 4145663"/>
                      <a:gd name="connsiteY20" fmla="*/ 665915 h 442630"/>
                      <a:gd name="connsiteX21" fmla="*/ 3525799 w 4145663"/>
                      <a:gd name="connsiteY21" fmla="*/ 593720 h 442630"/>
                      <a:gd name="connsiteX22" fmla="*/ 3012968 w 4145663"/>
                      <a:gd name="connsiteY22" fmla="*/ 523757 h 442630"/>
                      <a:gd name="connsiteX23" fmla="*/ 2418303 w 4145663"/>
                      <a:gd name="connsiteY23" fmla="*/ 442630 h 442630"/>
                      <a:gd name="connsiteX24" fmla="*/ 1832171 w 4145663"/>
                      <a:gd name="connsiteY24" fmla="*/ 442630 h 442630"/>
                      <a:gd name="connsiteX25" fmla="*/ 1246038 w 4145663"/>
                      <a:gd name="connsiteY25" fmla="*/ 442630 h 442630"/>
                      <a:gd name="connsiteX26" fmla="*/ 706796 w 4145663"/>
                      <a:gd name="connsiteY26" fmla="*/ 442630 h 442630"/>
                      <a:gd name="connsiteX27" fmla="*/ 73773 w 4145663"/>
                      <a:gd name="connsiteY27" fmla="*/ 442630 h 442630"/>
                      <a:gd name="connsiteX28" fmla="*/ 0 w 4145663"/>
                      <a:gd name="connsiteY28" fmla="*/ 368857 h 442630"/>
                      <a:gd name="connsiteX29" fmla="*/ 0 w 4145663"/>
                      <a:gd name="connsiteY29" fmla="*/ 368858 h 442630"/>
                      <a:gd name="connsiteX30" fmla="*/ 0 w 4145663"/>
                      <a:gd name="connsiteY30" fmla="*/ 258201 h 442630"/>
                      <a:gd name="connsiteX31" fmla="*/ 0 w 4145663"/>
                      <a:gd name="connsiteY31" fmla="*/ 258201 h 442630"/>
                      <a:gd name="connsiteX32" fmla="*/ 0 w 4145663"/>
                      <a:gd name="connsiteY32" fmla="*/ 73773 h 442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145663" h="442630" extrusionOk="0">
                        <a:moveTo>
                          <a:pt x="0" y="73773"/>
                        </a:moveTo>
                        <a:cubicBezTo>
                          <a:pt x="-2991" y="31184"/>
                          <a:pt x="24314" y="3271"/>
                          <a:pt x="73773" y="0"/>
                        </a:cubicBezTo>
                        <a:cubicBezTo>
                          <a:pt x="285543" y="-55238"/>
                          <a:pt x="484648" y="6404"/>
                          <a:pt x="706796" y="0"/>
                        </a:cubicBezTo>
                        <a:cubicBezTo>
                          <a:pt x="928944" y="-6404"/>
                          <a:pt x="1068972" y="60344"/>
                          <a:pt x="1269483" y="0"/>
                        </a:cubicBezTo>
                        <a:cubicBezTo>
                          <a:pt x="1469994" y="-60344"/>
                          <a:pt x="1551859" y="55083"/>
                          <a:pt x="1808725" y="0"/>
                        </a:cubicBezTo>
                        <a:cubicBezTo>
                          <a:pt x="2065591" y="-55083"/>
                          <a:pt x="2114702" y="38411"/>
                          <a:pt x="2418303" y="0"/>
                        </a:cubicBezTo>
                        <a:lnTo>
                          <a:pt x="2418303" y="0"/>
                        </a:lnTo>
                        <a:cubicBezTo>
                          <a:pt x="2589110" y="-51645"/>
                          <a:pt x="2707926" y="9983"/>
                          <a:pt x="2926147" y="0"/>
                        </a:cubicBezTo>
                        <a:cubicBezTo>
                          <a:pt x="3144368" y="-9983"/>
                          <a:pt x="3239350" y="45619"/>
                          <a:pt x="3454719" y="0"/>
                        </a:cubicBezTo>
                        <a:cubicBezTo>
                          <a:pt x="3594909" y="-18718"/>
                          <a:pt x="3643346" y="33090"/>
                          <a:pt x="3775648" y="0"/>
                        </a:cubicBezTo>
                        <a:cubicBezTo>
                          <a:pt x="3907950" y="-33090"/>
                          <a:pt x="3991690" y="20761"/>
                          <a:pt x="4071890" y="0"/>
                        </a:cubicBezTo>
                        <a:cubicBezTo>
                          <a:pt x="4119258" y="5417"/>
                          <a:pt x="4147969" y="36461"/>
                          <a:pt x="4145663" y="73773"/>
                        </a:cubicBezTo>
                        <a:cubicBezTo>
                          <a:pt x="4151784" y="156751"/>
                          <a:pt x="4126698" y="208879"/>
                          <a:pt x="4145663" y="258201"/>
                        </a:cubicBezTo>
                        <a:lnTo>
                          <a:pt x="4145663" y="258201"/>
                        </a:lnTo>
                        <a:cubicBezTo>
                          <a:pt x="4150266" y="291430"/>
                          <a:pt x="4142254" y="336657"/>
                          <a:pt x="4145663" y="368858"/>
                        </a:cubicBezTo>
                        <a:lnTo>
                          <a:pt x="4145663" y="368857"/>
                        </a:lnTo>
                        <a:cubicBezTo>
                          <a:pt x="4143323" y="409985"/>
                          <a:pt x="4108157" y="439541"/>
                          <a:pt x="4071890" y="442630"/>
                        </a:cubicBezTo>
                        <a:cubicBezTo>
                          <a:pt x="3924404" y="447168"/>
                          <a:pt x="3854795" y="421972"/>
                          <a:pt x="3757133" y="442630"/>
                        </a:cubicBezTo>
                        <a:cubicBezTo>
                          <a:pt x="3659471" y="463288"/>
                          <a:pt x="3600822" y="429503"/>
                          <a:pt x="3454719" y="442630"/>
                        </a:cubicBezTo>
                        <a:cubicBezTo>
                          <a:pt x="3575270" y="466832"/>
                          <a:pt x="3660549" y="533861"/>
                          <a:pt x="3736850" y="547574"/>
                        </a:cubicBezTo>
                        <a:cubicBezTo>
                          <a:pt x="3813151" y="561287"/>
                          <a:pt x="3940696" y="625396"/>
                          <a:pt x="4054997" y="665915"/>
                        </a:cubicBezTo>
                        <a:cubicBezTo>
                          <a:pt x="3890851" y="666987"/>
                          <a:pt x="3735787" y="580374"/>
                          <a:pt x="3525799" y="593720"/>
                        </a:cubicBezTo>
                        <a:cubicBezTo>
                          <a:pt x="3315810" y="607065"/>
                          <a:pt x="3127752" y="485708"/>
                          <a:pt x="3012968" y="523757"/>
                        </a:cubicBezTo>
                        <a:cubicBezTo>
                          <a:pt x="2898184" y="561806"/>
                          <a:pt x="2654177" y="447876"/>
                          <a:pt x="2418303" y="442630"/>
                        </a:cubicBezTo>
                        <a:cubicBezTo>
                          <a:pt x="2298060" y="450896"/>
                          <a:pt x="2077834" y="438939"/>
                          <a:pt x="1832171" y="442630"/>
                        </a:cubicBezTo>
                        <a:cubicBezTo>
                          <a:pt x="1586508" y="446321"/>
                          <a:pt x="1423822" y="429110"/>
                          <a:pt x="1246038" y="442630"/>
                        </a:cubicBezTo>
                        <a:cubicBezTo>
                          <a:pt x="1068254" y="456150"/>
                          <a:pt x="898596" y="381418"/>
                          <a:pt x="706796" y="442630"/>
                        </a:cubicBezTo>
                        <a:cubicBezTo>
                          <a:pt x="514996" y="503842"/>
                          <a:pt x="383985" y="387086"/>
                          <a:pt x="73773" y="442630"/>
                        </a:cubicBezTo>
                        <a:cubicBezTo>
                          <a:pt x="42266" y="440604"/>
                          <a:pt x="7163" y="415502"/>
                          <a:pt x="0" y="368857"/>
                        </a:cubicBezTo>
                        <a:lnTo>
                          <a:pt x="0" y="368858"/>
                        </a:lnTo>
                        <a:cubicBezTo>
                          <a:pt x="-8795" y="324065"/>
                          <a:pt x="3660" y="293402"/>
                          <a:pt x="0" y="258201"/>
                        </a:cubicBezTo>
                        <a:lnTo>
                          <a:pt x="0" y="258201"/>
                        </a:lnTo>
                        <a:cubicBezTo>
                          <a:pt x="-21162" y="173455"/>
                          <a:pt x="9892" y="162807"/>
                          <a:pt x="0" y="7377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108000" rIns="91425" bIns="108000" anchor="t" anchorCtr="0">
            <a:spAutoFit/>
          </a:bodyPr>
          <a:lstStyle/>
          <a:p>
            <a:pPr lvl="0" algn="ctr"/>
            <a:r>
              <a:rPr lang="zh-TW" altLang="en-US" sz="2400" b="1" dirty="0">
                <a:ln w="0"/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可以選哪些地方議員？</a:t>
            </a:r>
          </a:p>
        </p:txBody>
      </p:sp>
      <p:sp>
        <p:nvSpPr>
          <p:cNvPr id="3" name="Google Shape;96;p2">
            <a:extLst>
              <a:ext uri="{FF2B5EF4-FFF2-40B4-BE49-F238E27FC236}">
                <a16:creationId xmlns:a16="http://schemas.microsoft.com/office/drawing/2014/main" id="{ABBEE33B-3F39-4C1B-43D7-F11282BBD6F8}"/>
              </a:ext>
            </a:extLst>
          </p:cNvPr>
          <p:cNvSpPr/>
          <p:nvPr/>
        </p:nvSpPr>
        <p:spPr>
          <a:xfrm>
            <a:off x="6096000" y="3010718"/>
            <a:ext cx="2957708" cy="649935"/>
          </a:xfrm>
          <a:prstGeom prst="wedgeRoundRectCallout">
            <a:avLst>
              <a:gd name="adj1" fmla="val 67191"/>
              <a:gd name="adj2" fmla="val -38232"/>
              <a:gd name="adj3" fmla="val 16667"/>
            </a:avLst>
          </a:prstGeom>
          <a:solidFill>
            <a:srgbClr val="A86400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108000" rIns="91425" bIns="108000" anchor="t" anchorCtr="0">
            <a:spAutoFit/>
          </a:bodyPr>
          <a:lstStyle/>
          <a:p>
            <a:pPr lvl="0" algn="ctr"/>
            <a:r>
              <a:rPr lang="zh-TW" altLang="en-US" sz="24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誰可以投票？</a:t>
            </a:r>
            <a:endParaRPr sz="1000" dirty="0">
              <a:solidFill>
                <a:schemeClr val="bg1"/>
              </a:solidFill>
            </a:endParaRPr>
          </a:p>
        </p:txBody>
      </p:sp>
      <p:sp>
        <p:nvSpPr>
          <p:cNvPr id="5" name="Google Shape;97;p2">
            <a:extLst>
              <a:ext uri="{FF2B5EF4-FFF2-40B4-BE49-F238E27FC236}">
                <a16:creationId xmlns:a16="http://schemas.microsoft.com/office/drawing/2014/main" id="{AB4576C1-A0BD-E9AD-6870-2518D6DA286C}"/>
              </a:ext>
            </a:extLst>
          </p:cNvPr>
          <p:cNvSpPr/>
          <p:nvPr/>
        </p:nvSpPr>
        <p:spPr>
          <a:xfrm>
            <a:off x="4984327" y="4017681"/>
            <a:ext cx="4523088" cy="649935"/>
          </a:xfrm>
          <a:prstGeom prst="wedgeRoundRectCallout">
            <a:avLst>
              <a:gd name="adj1" fmla="val 48963"/>
              <a:gd name="adj2" fmla="val 88270"/>
              <a:gd name="adj3" fmla="val 16667"/>
            </a:avLst>
          </a:prstGeom>
          <a:solidFill>
            <a:srgbClr val="FED55C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306961"/>
                      <a:gd name="connsiteY0" fmla="*/ 96475 h 578837"/>
                      <a:gd name="connsiteX1" fmla="*/ 96475 w 4306961"/>
                      <a:gd name="connsiteY1" fmla="*/ 0 h 578837"/>
                      <a:gd name="connsiteX2" fmla="*/ 627977 w 4306961"/>
                      <a:gd name="connsiteY2" fmla="*/ 0 h 578837"/>
                      <a:gd name="connsiteX3" fmla="*/ 1087002 w 4306961"/>
                      <a:gd name="connsiteY3" fmla="*/ 0 h 578837"/>
                      <a:gd name="connsiteX4" fmla="*/ 1521867 w 4306961"/>
                      <a:gd name="connsiteY4" fmla="*/ 0 h 578837"/>
                      <a:gd name="connsiteX5" fmla="*/ 2029210 w 4306961"/>
                      <a:gd name="connsiteY5" fmla="*/ 0 h 578837"/>
                      <a:gd name="connsiteX6" fmla="*/ 2512394 w 4306961"/>
                      <a:gd name="connsiteY6" fmla="*/ 0 h 578837"/>
                      <a:gd name="connsiteX7" fmla="*/ 2512394 w 4306961"/>
                      <a:gd name="connsiteY7" fmla="*/ 0 h 578837"/>
                      <a:gd name="connsiteX8" fmla="*/ 3072299 w 4306961"/>
                      <a:gd name="connsiteY8" fmla="*/ 0 h 578837"/>
                      <a:gd name="connsiteX9" fmla="*/ 3589134 w 4306961"/>
                      <a:gd name="connsiteY9" fmla="*/ 0 h 578837"/>
                      <a:gd name="connsiteX10" fmla="*/ 3899810 w 4306961"/>
                      <a:gd name="connsiteY10" fmla="*/ 0 h 578837"/>
                      <a:gd name="connsiteX11" fmla="*/ 4210486 w 4306961"/>
                      <a:gd name="connsiteY11" fmla="*/ 0 h 578837"/>
                      <a:gd name="connsiteX12" fmla="*/ 4306961 w 4306961"/>
                      <a:gd name="connsiteY12" fmla="*/ 96475 h 578837"/>
                      <a:gd name="connsiteX13" fmla="*/ 4306961 w 4306961"/>
                      <a:gd name="connsiteY13" fmla="*/ 337655 h 578837"/>
                      <a:gd name="connsiteX14" fmla="*/ 4306961 w 4306961"/>
                      <a:gd name="connsiteY14" fmla="*/ 337655 h 578837"/>
                      <a:gd name="connsiteX15" fmla="*/ 4306961 w 4306961"/>
                      <a:gd name="connsiteY15" fmla="*/ 482364 h 578837"/>
                      <a:gd name="connsiteX16" fmla="*/ 4306961 w 4306961"/>
                      <a:gd name="connsiteY16" fmla="*/ 482362 h 578837"/>
                      <a:gd name="connsiteX17" fmla="*/ 4210486 w 4306961"/>
                      <a:gd name="connsiteY17" fmla="*/ 578837 h 578837"/>
                      <a:gd name="connsiteX18" fmla="*/ 3893596 w 4306961"/>
                      <a:gd name="connsiteY18" fmla="*/ 578837 h 578837"/>
                      <a:gd name="connsiteX19" fmla="*/ 3589134 w 4306961"/>
                      <a:gd name="connsiteY19" fmla="*/ 578837 h 578837"/>
                      <a:gd name="connsiteX20" fmla="*/ 3676637 w 4306961"/>
                      <a:gd name="connsiteY20" fmla="*/ 816091 h 578837"/>
                      <a:gd name="connsiteX21" fmla="*/ 3106158 w 4306961"/>
                      <a:gd name="connsiteY21" fmla="*/ 699837 h 578837"/>
                      <a:gd name="connsiteX22" fmla="*/ 2512394 w 4306961"/>
                      <a:gd name="connsiteY22" fmla="*/ 578837 h 578837"/>
                      <a:gd name="connsiteX23" fmla="*/ 2005051 w 4306961"/>
                      <a:gd name="connsiteY23" fmla="*/ 578837 h 578837"/>
                      <a:gd name="connsiteX24" fmla="*/ 1594345 w 4306961"/>
                      <a:gd name="connsiteY24" fmla="*/ 578837 h 578837"/>
                      <a:gd name="connsiteX25" fmla="*/ 1111161 w 4306961"/>
                      <a:gd name="connsiteY25" fmla="*/ 578837 h 578837"/>
                      <a:gd name="connsiteX26" fmla="*/ 676296 w 4306961"/>
                      <a:gd name="connsiteY26" fmla="*/ 578837 h 578837"/>
                      <a:gd name="connsiteX27" fmla="*/ 96475 w 4306961"/>
                      <a:gd name="connsiteY27" fmla="*/ 578837 h 578837"/>
                      <a:gd name="connsiteX28" fmla="*/ 0 w 4306961"/>
                      <a:gd name="connsiteY28" fmla="*/ 482362 h 578837"/>
                      <a:gd name="connsiteX29" fmla="*/ 0 w 4306961"/>
                      <a:gd name="connsiteY29" fmla="*/ 482364 h 578837"/>
                      <a:gd name="connsiteX30" fmla="*/ 0 w 4306961"/>
                      <a:gd name="connsiteY30" fmla="*/ 337655 h 578837"/>
                      <a:gd name="connsiteX31" fmla="*/ 0 w 4306961"/>
                      <a:gd name="connsiteY31" fmla="*/ 337655 h 578837"/>
                      <a:gd name="connsiteX32" fmla="*/ 0 w 4306961"/>
                      <a:gd name="connsiteY32" fmla="*/ 96475 h 578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306961" h="578837" extrusionOk="0">
                        <a:moveTo>
                          <a:pt x="0" y="96475"/>
                        </a:moveTo>
                        <a:cubicBezTo>
                          <a:pt x="-13111" y="35106"/>
                          <a:pt x="29641" y="5086"/>
                          <a:pt x="96475" y="0"/>
                        </a:cubicBezTo>
                        <a:cubicBezTo>
                          <a:pt x="306447" y="-11582"/>
                          <a:pt x="421865" y="21704"/>
                          <a:pt x="627977" y="0"/>
                        </a:cubicBezTo>
                        <a:cubicBezTo>
                          <a:pt x="834089" y="-21704"/>
                          <a:pt x="890260" y="33860"/>
                          <a:pt x="1087002" y="0"/>
                        </a:cubicBezTo>
                        <a:cubicBezTo>
                          <a:pt x="1283744" y="-33860"/>
                          <a:pt x="1426947" y="6319"/>
                          <a:pt x="1521867" y="0"/>
                        </a:cubicBezTo>
                        <a:cubicBezTo>
                          <a:pt x="1616787" y="-6319"/>
                          <a:pt x="1818225" y="29013"/>
                          <a:pt x="2029210" y="0"/>
                        </a:cubicBezTo>
                        <a:cubicBezTo>
                          <a:pt x="2240195" y="-29013"/>
                          <a:pt x="2290578" y="39444"/>
                          <a:pt x="2512394" y="0"/>
                        </a:cubicBezTo>
                        <a:lnTo>
                          <a:pt x="2512394" y="0"/>
                        </a:lnTo>
                        <a:cubicBezTo>
                          <a:pt x="2733930" y="-56931"/>
                          <a:pt x="2799951" y="55747"/>
                          <a:pt x="3072299" y="0"/>
                        </a:cubicBezTo>
                        <a:cubicBezTo>
                          <a:pt x="3344648" y="-55747"/>
                          <a:pt x="3419336" y="58"/>
                          <a:pt x="3589134" y="0"/>
                        </a:cubicBezTo>
                        <a:cubicBezTo>
                          <a:pt x="3696572" y="-12036"/>
                          <a:pt x="3794554" y="34165"/>
                          <a:pt x="3899810" y="0"/>
                        </a:cubicBezTo>
                        <a:cubicBezTo>
                          <a:pt x="4005066" y="-34165"/>
                          <a:pt x="4138744" y="25070"/>
                          <a:pt x="4210486" y="0"/>
                        </a:cubicBezTo>
                        <a:cubicBezTo>
                          <a:pt x="4268251" y="13927"/>
                          <a:pt x="4315955" y="34305"/>
                          <a:pt x="4306961" y="96475"/>
                        </a:cubicBezTo>
                        <a:cubicBezTo>
                          <a:pt x="4324299" y="197873"/>
                          <a:pt x="4285912" y="278984"/>
                          <a:pt x="4306961" y="337655"/>
                        </a:cubicBezTo>
                        <a:lnTo>
                          <a:pt x="4306961" y="337655"/>
                        </a:lnTo>
                        <a:cubicBezTo>
                          <a:pt x="4322360" y="404168"/>
                          <a:pt x="4296992" y="420412"/>
                          <a:pt x="4306961" y="482364"/>
                        </a:cubicBezTo>
                        <a:lnTo>
                          <a:pt x="4306961" y="482362"/>
                        </a:lnTo>
                        <a:cubicBezTo>
                          <a:pt x="4302885" y="531804"/>
                          <a:pt x="4261196" y="574992"/>
                          <a:pt x="4210486" y="578837"/>
                        </a:cubicBezTo>
                        <a:cubicBezTo>
                          <a:pt x="4104716" y="579909"/>
                          <a:pt x="4001797" y="574668"/>
                          <a:pt x="3893596" y="578837"/>
                        </a:cubicBezTo>
                        <a:cubicBezTo>
                          <a:pt x="3785395" y="583006"/>
                          <a:pt x="3699124" y="563866"/>
                          <a:pt x="3589134" y="578837"/>
                        </a:cubicBezTo>
                        <a:cubicBezTo>
                          <a:pt x="3643003" y="687433"/>
                          <a:pt x="3654458" y="760065"/>
                          <a:pt x="3676637" y="816091"/>
                        </a:cubicBezTo>
                        <a:cubicBezTo>
                          <a:pt x="3439348" y="771899"/>
                          <a:pt x="3300957" y="675935"/>
                          <a:pt x="3106158" y="699837"/>
                        </a:cubicBezTo>
                        <a:cubicBezTo>
                          <a:pt x="2911359" y="723738"/>
                          <a:pt x="2743730" y="558790"/>
                          <a:pt x="2512394" y="578837"/>
                        </a:cubicBezTo>
                        <a:cubicBezTo>
                          <a:pt x="2287527" y="615580"/>
                          <a:pt x="2172643" y="555156"/>
                          <a:pt x="2005051" y="578837"/>
                        </a:cubicBezTo>
                        <a:cubicBezTo>
                          <a:pt x="1837459" y="602518"/>
                          <a:pt x="1782473" y="544653"/>
                          <a:pt x="1594345" y="578837"/>
                        </a:cubicBezTo>
                        <a:cubicBezTo>
                          <a:pt x="1406217" y="613021"/>
                          <a:pt x="1228148" y="522939"/>
                          <a:pt x="1111161" y="578837"/>
                        </a:cubicBezTo>
                        <a:cubicBezTo>
                          <a:pt x="994174" y="634735"/>
                          <a:pt x="796767" y="545504"/>
                          <a:pt x="676296" y="578837"/>
                        </a:cubicBezTo>
                        <a:cubicBezTo>
                          <a:pt x="555826" y="612170"/>
                          <a:pt x="219760" y="568081"/>
                          <a:pt x="96475" y="578837"/>
                        </a:cubicBezTo>
                        <a:cubicBezTo>
                          <a:pt x="45214" y="578394"/>
                          <a:pt x="2218" y="537472"/>
                          <a:pt x="0" y="482362"/>
                        </a:cubicBezTo>
                        <a:lnTo>
                          <a:pt x="0" y="482364"/>
                        </a:lnTo>
                        <a:cubicBezTo>
                          <a:pt x="-9703" y="452821"/>
                          <a:pt x="11533" y="404397"/>
                          <a:pt x="0" y="337655"/>
                        </a:cubicBezTo>
                        <a:lnTo>
                          <a:pt x="0" y="337655"/>
                        </a:lnTo>
                        <a:cubicBezTo>
                          <a:pt x="-18877" y="236328"/>
                          <a:pt x="11377" y="197279"/>
                          <a:pt x="0" y="9647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108000" rIns="91425" bIns="108000" anchor="t" anchorCtr="0">
            <a:spAutoFit/>
          </a:bodyPr>
          <a:lstStyle/>
          <a:p>
            <a:pPr lvl="0" algn="ctr"/>
            <a:r>
              <a:rPr lang="zh-TW" altLang="en-US" sz="2400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那時候選舉方式跟今天一樣嗎</a:t>
            </a:r>
            <a:r>
              <a:rPr lang="en-US" altLang="zh-TW" sz="2400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566470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7FF4B-E483-F764-55DC-6414A167E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56;p9">
            <a:extLst>
              <a:ext uri="{FF2B5EF4-FFF2-40B4-BE49-F238E27FC236}">
                <a16:creationId xmlns:a16="http://schemas.microsoft.com/office/drawing/2014/main" id="{97B3A564-1976-D52F-C0CD-C0D4016CEEA3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CBDB92E1-5C08-8B84-BC71-6A3464017652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任務二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1941B45F-659A-0221-6E70-47C872234FDA}"/>
              </a:ext>
            </a:extLst>
          </p:cNvPr>
          <p:cNvSpPr txBox="1">
            <a:spLocks/>
          </p:cNvSpPr>
          <p:nvPr/>
        </p:nvSpPr>
        <p:spPr>
          <a:xfrm>
            <a:off x="5610655" y="2267698"/>
            <a:ext cx="4105914" cy="720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以所選的進階關鍵詞搜尋</a:t>
            </a:r>
          </a:p>
        </p:txBody>
      </p:sp>
      <p:sp>
        <p:nvSpPr>
          <p:cNvPr id="8" name="Google Shape;102;p3">
            <a:extLst>
              <a:ext uri="{FF2B5EF4-FFF2-40B4-BE49-F238E27FC236}">
                <a16:creationId xmlns:a16="http://schemas.microsoft.com/office/drawing/2014/main" id="{961B75B9-E852-FDD8-6810-0B7817E972AF}"/>
              </a:ext>
            </a:extLst>
          </p:cNvPr>
          <p:cNvSpPr txBox="1">
            <a:spLocks/>
          </p:cNvSpPr>
          <p:nvPr/>
        </p:nvSpPr>
        <p:spPr>
          <a:xfrm>
            <a:off x="5297430" y="3558615"/>
            <a:ext cx="4732365" cy="720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選出兩篇最值得記錄的報導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7F1CDACD-528B-8CE1-BA5D-CE12F6E203C7}"/>
              </a:ext>
            </a:extLst>
          </p:cNvPr>
          <p:cNvSpPr txBox="1">
            <a:spLocks/>
          </p:cNvSpPr>
          <p:nvPr/>
        </p:nvSpPr>
        <p:spPr>
          <a:xfrm>
            <a:off x="5351948" y="4862980"/>
            <a:ext cx="4623328" cy="720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寫出選擇的理由並進行摘要</a:t>
            </a: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FA52AD77-FEB7-DC94-C4C0-87E432CE3B9D}"/>
              </a:ext>
            </a:extLst>
          </p:cNvPr>
          <p:cNvGrpSpPr/>
          <p:nvPr/>
        </p:nvGrpSpPr>
        <p:grpSpPr>
          <a:xfrm>
            <a:off x="7446570" y="3091473"/>
            <a:ext cx="394447" cy="1681180"/>
            <a:chOff x="6084697" y="3091473"/>
            <a:chExt cx="394447" cy="1681180"/>
          </a:xfrm>
        </p:grpSpPr>
        <p:sp>
          <p:nvSpPr>
            <p:cNvPr id="12" name="向下箭號 11">
              <a:extLst>
                <a:ext uri="{FF2B5EF4-FFF2-40B4-BE49-F238E27FC236}">
                  <a16:creationId xmlns:a16="http://schemas.microsoft.com/office/drawing/2014/main" id="{B69C1FF0-7A92-9E87-C16A-1F00E8A2128B}"/>
                </a:ext>
              </a:extLst>
            </p:cNvPr>
            <p:cNvSpPr/>
            <p:nvPr/>
          </p:nvSpPr>
          <p:spPr>
            <a:xfrm>
              <a:off x="6084697" y="3091473"/>
              <a:ext cx="394447" cy="376815"/>
            </a:xfrm>
            <a:prstGeom prst="downArrow">
              <a:avLst/>
            </a:prstGeom>
            <a:solidFill>
              <a:srgbClr val="BE8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13" name="向下箭號 12">
              <a:extLst>
                <a:ext uri="{FF2B5EF4-FFF2-40B4-BE49-F238E27FC236}">
                  <a16:creationId xmlns:a16="http://schemas.microsoft.com/office/drawing/2014/main" id="{A45B480A-F499-3064-AC44-90FA6FB78A75}"/>
                </a:ext>
              </a:extLst>
            </p:cNvPr>
            <p:cNvSpPr/>
            <p:nvPr/>
          </p:nvSpPr>
          <p:spPr>
            <a:xfrm>
              <a:off x="6084697" y="4395838"/>
              <a:ext cx="394447" cy="376815"/>
            </a:xfrm>
            <a:prstGeom prst="downArrow">
              <a:avLst/>
            </a:prstGeom>
            <a:solidFill>
              <a:srgbClr val="BE8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91184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7A7D4-8C25-B02B-146E-6AB73E2F6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狗, 哺乳動物, 美工圖案, 圖畫 的圖片&#10;&#10;AI 產生的內容可能不正確。">
            <a:extLst>
              <a:ext uri="{FF2B5EF4-FFF2-40B4-BE49-F238E27FC236}">
                <a16:creationId xmlns:a16="http://schemas.microsoft.com/office/drawing/2014/main" id="{5E1916C6-39D2-610D-7364-1C3C87D95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80984">
            <a:off x="9595229" y="3048433"/>
            <a:ext cx="1616484" cy="3147043"/>
          </a:xfrm>
          <a:prstGeom prst="rect">
            <a:avLst/>
          </a:prstGeom>
        </p:spPr>
      </p:pic>
      <p:sp>
        <p:nvSpPr>
          <p:cNvPr id="6" name="Google Shape;156;p9">
            <a:extLst>
              <a:ext uri="{FF2B5EF4-FFF2-40B4-BE49-F238E27FC236}">
                <a16:creationId xmlns:a16="http://schemas.microsoft.com/office/drawing/2014/main" id="{411F7B30-2894-B40D-2D9D-874660BEAE3E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E9F8722F-E78A-8C94-D810-D8E8D44317EE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任務二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9CE136C0-C1CA-C8B2-1753-B007DCB4A708}"/>
              </a:ext>
            </a:extLst>
          </p:cNvPr>
          <p:cNvSpPr txBox="1">
            <a:spLocks/>
          </p:cNvSpPr>
          <p:nvPr/>
        </p:nvSpPr>
        <p:spPr>
          <a:xfrm>
            <a:off x="3702566" y="2124751"/>
            <a:ext cx="7509753" cy="1246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50000"/>
              </a:lnSpc>
              <a:buSzPct val="95000"/>
            </a:pP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〈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標題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〉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，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《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報紙名稱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》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，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____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年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___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月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___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日，  </a:t>
            </a:r>
            <a:b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第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___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版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第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___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頁。</a:t>
            </a:r>
          </a:p>
        </p:txBody>
      </p:sp>
      <p:sp>
        <p:nvSpPr>
          <p:cNvPr id="4" name="Google Shape;95;p2">
            <a:extLst>
              <a:ext uri="{FF2B5EF4-FFF2-40B4-BE49-F238E27FC236}">
                <a16:creationId xmlns:a16="http://schemas.microsoft.com/office/drawing/2014/main" id="{9E4F48A4-AB59-BA2B-425C-5DE253347831}"/>
              </a:ext>
            </a:extLst>
          </p:cNvPr>
          <p:cNvSpPr/>
          <p:nvPr/>
        </p:nvSpPr>
        <p:spPr>
          <a:xfrm>
            <a:off x="5525311" y="4671017"/>
            <a:ext cx="3501771" cy="602052"/>
          </a:xfrm>
          <a:prstGeom prst="wedgeRoundRectCallout">
            <a:avLst>
              <a:gd name="adj1" fmla="val 60163"/>
              <a:gd name="adj2" fmla="val -42302"/>
              <a:gd name="adj3" fmla="val 16667"/>
            </a:avLst>
          </a:prstGeom>
          <a:solidFill>
            <a:srgbClr val="A3D9FF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2000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報刊正式參考資料格式</a:t>
            </a:r>
          </a:p>
        </p:txBody>
      </p:sp>
    </p:spTree>
    <p:extLst>
      <p:ext uri="{BB962C8B-B14F-4D97-AF65-F5344CB8AC3E}">
        <p14:creationId xmlns:p14="http://schemas.microsoft.com/office/powerpoint/2010/main" val="342167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D34C26-FA97-30CB-A3F3-27A1604EA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狗, 哺乳動物, 美工圖案, 圖畫 的圖片&#10;&#10;AI 產生的內容可能不正確。">
            <a:extLst>
              <a:ext uri="{FF2B5EF4-FFF2-40B4-BE49-F238E27FC236}">
                <a16:creationId xmlns:a16="http://schemas.microsoft.com/office/drawing/2014/main" id="{F6E4D997-2C37-F762-9D9E-16196403D7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80984">
            <a:off x="9595229" y="3048433"/>
            <a:ext cx="1616484" cy="3147043"/>
          </a:xfrm>
          <a:prstGeom prst="rect">
            <a:avLst/>
          </a:prstGeom>
        </p:spPr>
      </p:pic>
      <p:sp>
        <p:nvSpPr>
          <p:cNvPr id="6" name="Google Shape;156;p9">
            <a:extLst>
              <a:ext uri="{FF2B5EF4-FFF2-40B4-BE49-F238E27FC236}">
                <a16:creationId xmlns:a16="http://schemas.microsoft.com/office/drawing/2014/main" id="{675CD413-D016-16FE-7A93-F531D63FED31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9E665252-955A-7DA8-B2D9-B0D1FC0234AA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任務二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Google Shape;95;p2">
            <a:extLst>
              <a:ext uri="{FF2B5EF4-FFF2-40B4-BE49-F238E27FC236}">
                <a16:creationId xmlns:a16="http://schemas.microsoft.com/office/drawing/2014/main" id="{9C55CB36-983F-1EEA-795D-5FE4F4012F2E}"/>
              </a:ext>
            </a:extLst>
          </p:cNvPr>
          <p:cNvSpPr/>
          <p:nvPr/>
        </p:nvSpPr>
        <p:spPr>
          <a:xfrm>
            <a:off x="9311640" y="2352210"/>
            <a:ext cx="2143135" cy="550975"/>
          </a:xfrm>
          <a:prstGeom prst="wedgeRoundRectCallout">
            <a:avLst>
              <a:gd name="adj1" fmla="val 2938"/>
              <a:gd name="adj2" fmla="val 81285"/>
              <a:gd name="adj3" fmla="val 16667"/>
            </a:avLst>
          </a:prstGeom>
          <a:solidFill>
            <a:srgbClr val="A3D9FF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時間：</a:t>
            </a:r>
            <a:r>
              <a:rPr lang="en-US" altLang="zh-TW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20</a:t>
            </a:r>
            <a:r>
              <a:rPr lang="zh-TW" altLang="en-US" sz="18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分鐘</a:t>
            </a:r>
          </a:p>
        </p:txBody>
      </p:sp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86BD6B24-E127-43E0-A435-D6DB76691FF0}"/>
              </a:ext>
            </a:extLst>
          </p:cNvPr>
          <p:cNvSpPr txBox="1">
            <a:spLocks/>
          </p:cNvSpPr>
          <p:nvPr/>
        </p:nvSpPr>
        <p:spPr>
          <a:xfrm>
            <a:off x="4426187" y="2267697"/>
            <a:ext cx="4105914" cy="684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以所選的進階關鍵詞搜尋</a:t>
            </a:r>
          </a:p>
        </p:txBody>
      </p:sp>
      <p:sp>
        <p:nvSpPr>
          <p:cNvPr id="8" name="Google Shape;102;p3">
            <a:extLst>
              <a:ext uri="{FF2B5EF4-FFF2-40B4-BE49-F238E27FC236}">
                <a16:creationId xmlns:a16="http://schemas.microsoft.com/office/drawing/2014/main" id="{D1BD8DB9-90F0-8471-7041-6C5101404AD7}"/>
              </a:ext>
            </a:extLst>
          </p:cNvPr>
          <p:cNvSpPr txBox="1">
            <a:spLocks/>
          </p:cNvSpPr>
          <p:nvPr/>
        </p:nvSpPr>
        <p:spPr>
          <a:xfrm>
            <a:off x="4234118" y="3558613"/>
            <a:ext cx="4490053" cy="684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選出兩篇最值得記錄的報導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7202CD3C-A738-532E-89F9-D21C768F38DE}"/>
              </a:ext>
            </a:extLst>
          </p:cNvPr>
          <p:cNvSpPr txBox="1">
            <a:spLocks/>
          </p:cNvSpPr>
          <p:nvPr/>
        </p:nvSpPr>
        <p:spPr>
          <a:xfrm>
            <a:off x="4167480" y="4862979"/>
            <a:ext cx="4623328" cy="684000"/>
          </a:xfrm>
          <a:prstGeom prst="rect">
            <a:avLst/>
          </a:prstGeom>
          <a:solidFill>
            <a:srgbClr val="FED55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寫出選擇的理由並進行摘要</a:t>
            </a:r>
          </a:p>
        </p:txBody>
      </p:sp>
      <p:sp>
        <p:nvSpPr>
          <p:cNvPr id="12" name="向下箭號 11">
            <a:extLst>
              <a:ext uri="{FF2B5EF4-FFF2-40B4-BE49-F238E27FC236}">
                <a16:creationId xmlns:a16="http://schemas.microsoft.com/office/drawing/2014/main" id="{69D3443C-FC3F-51C4-CF4B-E904C036432A}"/>
              </a:ext>
            </a:extLst>
          </p:cNvPr>
          <p:cNvSpPr/>
          <p:nvPr/>
        </p:nvSpPr>
        <p:spPr>
          <a:xfrm>
            <a:off x="6316299" y="3091473"/>
            <a:ext cx="394447" cy="376815"/>
          </a:xfrm>
          <a:prstGeom prst="downArrow">
            <a:avLst/>
          </a:prstGeom>
          <a:solidFill>
            <a:srgbClr val="BE86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3" name="向下箭號 12">
            <a:extLst>
              <a:ext uri="{FF2B5EF4-FFF2-40B4-BE49-F238E27FC236}">
                <a16:creationId xmlns:a16="http://schemas.microsoft.com/office/drawing/2014/main" id="{A0260E3C-DE79-04E6-16DD-09F142DD4FA5}"/>
              </a:ext>
            </a:extLst>
          </p:cNvPr>
          <p:cNvSpPr/>
          <p:nvPr/>
        </p:nvSpPr>
        <p:spPr>
          <a:xfrm>
            <a:off x="6316299" y="4395838"/>
            <a:ext cx="394447" cy="376815"/>
          </a:xfrm>
          <a:prstGeom prst="downArrow">
            <a:avLst/>
          </a:prstGeom>
          <a:solidFill>
            <a:srgbClr val="BE86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60338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A09B04-1A11-B4C7-E81F-710FDDE54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一張含有 狗, 哺乳動物, 美工圖案, 圖畫 的圖片&#10;&#10;AI 產生的內容可能不正確。">
            <a:extLst>
              <a:ext uri="{FF2B5EF4-FFF2-40B4-BE49-F238E27FC236}">
                <a16:creationId xmlns:a16="http://schemas.microsoft.com/office/drawing/2014/main" id="{470DB810-080E-D9C9-731B-EAEC0D833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80984">
            <a:off x="9313440" y="3290608"/>
            <a:ext cx="1502922" cy="2925955"/>
          </a:xfrm>
          <a:prstGeom prst="rect">
            <a:avLst/>
          </a:prstGeom>
        </p:spPr>
      </p:pic>
      <p:sp>
        <p:nvSpPr>
          <p:cNvPr id="6" name="Google Shape;156;p9">
            <a:extLst>
              <a:ext uri="{FF2B5EF4-FFF2-40B4-BE49-F238E27FC236}">
                <a16:creationId xmlns:a16="http://schemas.microsoft.com/office/drawing/2014/main" id="{FC5871FE-E850-0A02-7E2D-08EC88B300F6}"/>
              </a:ext>
            </a:extLst>
          </p:cNvPr>
          <p:cNvSpPr txBox="1">
            <a:spLocks/>
          </p:cNvSpPr>
          <p:nvPr/>
        </p:nvSpPr>
        <p:spPr>
          <a:xfrm>
            <a:off x="232609" y="1862049"/>
            <a:ext cx="3059231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日治報刊中的臺灣首次選舉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39326523-4FF4-BDB5-06EF-658A0ADB124B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sym typeface="Microsoft JhengHei"/>
              </a:rPr>
              <a:t>活動三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Google Shape;95;p2">
            <a:extLst>
              <a:ext uri="{FF2B5EF4-FFF2-40B4-BE49-F238E27FC236}">
                <a16:creationId xmlns:a16="http://schemas.microsoft.com/office/drawing/2014/main" id="{44905A43-5AF6-952B-D458-644C1C01FEAB}"/>
              </a:ext>
            </a:extLst>
          </p:cNvPr>
          <p:cNvSpPr/>
          <p:nvPr/>
        </p:nvSpPr>
        <p:spPr>
          <a:xfrm>
            <a:off x="9027083" y="2182564"/>
            <a:ext cx="2553901" cy="885818"/>
          </a:xfrm>
          <a:prstGeom prst="wedgeRoundRectCallout">
            <a:avLst>
              <a:gd name="adj1" fmla="val 2938"/>
              <a:gd name="adj2" fmla="val 81285"/>
              <a:gd name="adj3" fmla="val 16667"/>
            </a:avLst>
          </a:prstGeom>
          <a:solidFill>
            <a:srgbClr val="A3D9FF"/>
          </a:solidFill>
          <a:ln w="127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666698"/>
                      <a:gd name="connsiteY0" fmla="*/ 151423 h 908519"/>
                      <a:gd name="connsiteX1" fmla="*/ 151423 w 2666698"/>
                      <a:gd name="connsiteY1" fmla="*/ 0 h 908519"/>
                      <a:gd name="connsiteX2" fmla="*/ 633515 w 2666698"/>
                      <a:gd name="connsiteY2" fmla="*/ 0 h 908519"/>
                      <a:gd name="connsiteX3" fmla="*/ 1087524 w 2666698"/>
                      <a:gd name="connsiteY3" fmla="*/ 0 h 908519"/>
                      <a:gd name="connsiteX4" fmla="*/ 1555574 w 2666698"/>
                      <a:gd name="connsiteY4" fmla="*/ 0 h 908519"/>
                      <a:gd name="connsiteX5" fmla="*/ 1555574 w 2666698"/>
                      <a:gd name="connsiteY5" fmla="*/ 0 h 908519"/>
                      <a:gd name="connsiteX6" fmla="*/ 1895578 w 2666698"/>
                      <a:gd name="connsiteY6" fmla="*/ 0 h 908519"/>
                      <a:gd name="connsiteX7" fmla="*/ 2222248 w 2666698"/>
                      <a:gd name="connsiteY7" fmla="*/ 0 h 908519"/>
                      <a:gd name="connsiteX8" fmla="*/ 2515275 w 2666698"/>
                      <a:gd name="connsiteY8" fmla="*/ 0 h 908519"/>
                      <a:gd name="connsiteX9" fmla="*/ 2666698 w 2666698"/>
                      <a:gd name="connsiteY9" fmla="*/ 151423 h 908519"/>
                      <a:gd name="connsiteX10" fmla="*/ 2666698 w 2666698"/>
                      <a:gd name="connsiteY10" fmla="*/ 529969 h 908519"/>
                      <a:gd name="connsiteX11" fmla="*/ 2666698 w 2666698"/>
                      <a:gd name="connsiteY11" fmla="*/ 529969 h 908519"/>
                      <a:gd name="connsiteX12" fmla="*/ 2666698 w 2666698"/>
                      <a:gd name="connsiteY12" fmla="*/ 757099 h 908519"/>
                      <a:gd name="connsiteX13" fmla="*/ 2666698 w 2666698"/>
                      <a:gd name="connsiteY13" fmla="*/ 757096 h 908519"/>
                      <a:gd name="connsiteX14" fmla="*/ 2515275 w 2666698"/>
                      <a:gd name="connsiteY14" fmla="*/ 908519 h 908519"/>
                      <a:gd name="connsiteX15" fmla="*/ 2222248 w 2666698"/>
                      <a:gd name="connsiteY15" fmla="*/ 908519 h 908519"/>
                      <a:gd name="connsiteX16" fmla="*/ 1938449 w 2666698"/>
                      <a:gd name="connsiteY16" fmla="*/ 1099944 h 908519"/>
                      <a:gd name="connsiteX17" fmla="*/ 1555574 w 2666698"/>
                      <a:gd name="connsiteY17" fmla="*/ 908519 h 908519"/>
                      <a:gd name="connsiteX18" fmla="*/ 1101565 w 2666698"/>
                      <a:gd name="connsiteY18" fmla="*/ 908519 h 908519"/>
                      <a:gd name="connsiteX19" fmla="*/ 647556 w 2666698"/>
                      <a:gd name="connsiteY19" fmla="*/ 908519 h 908519"/>
                      <a:gd name="connsiteX20" fmla="*/ 151423 w 2666698"/>
                      <a:gd name="connsiteY20" fmla="*/ 908519 h 908519"/>
                      <a:gd name="connsiteX21" fmla="*/ 0 w 2666698"/>
                      <a:gd name="connsiteY21" fmla="*/ 757096 h 908519"/>
                      <a:gd name="connsiteX22" fmla="*/ 0 w 2666698"/>
                      <a:gd name="connsiteY22" fmla="*/ 757099 h 908519"/>
                      <a:gd name="connsiteX23" fmla="*/ 0 w 2666698"/>
                      <a:gd name="connsiteY23" fmla="*/ 529969 h 908519"/>
                      <a:gd name="connsiteX24" fmla="*/ 0 w 2666698"/>
                      <a:gd name="connsiteY24" fmla="*/ 529969 h 908519"/>
                      <a:gd name="connsiteX25" fmla="*/ 0 w 2666698"/>
                      <a:gd name="connsiteY25" fmla="*/ 151423 h 908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666698" h="908519" fill="none" extrusionOk="0">
                        <a:moveTo>
                          <a:pt x="0" y="151423"/>
                        </a:moveTo>
                        <a:cubicBezTo>
                          <a:pt x="-3030" y="63774"/>
                          <a:pt x="79171" y="3565"/>
                          <a:pt x="151423" y="0"/>
                        </a:cubicBezTo>
                        <a:cubicBezTo>
                          <a:pt x="369571" y="-55476"/>
                          <a:pt x="463065" y="47348"/>
                          <a:pt x="633515" y="0"/>
                        </a:cubicBezTo>
                        <a:cubicBezTo>
                          <a:pt x="803965" y="-47348"/>
                          <a:pt x="924125" y="10925"/>
                          <a:pt x="1087524" y="0"/>
                        </a:cubicBezTo>
                        <a:cubicBezTo>
                          <a:pt x="1250923" y="-10925"/>
                          <a:pt x="1400923" y="25635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696652" y="-22611"/>
                          <a:pt x="1794980" y="5350"/>
                          <a:pt x="1895578" y="0"/>
                        </a:cubicBezTo>
                        <a:cubicBezTo>
                          <a:pt x="1996176" y="-5350"/>
                          <a:pt x="2129039" y="6184"/>
                          <a:pt x="2222248" y="0"/>
                        </a:cubicBezTo>
                        <a:cubicBezTo>
                          <a:pt x="2347445" y="-15106"/>
                          <a:pt x="2452914" y="29435"/>
                          <a:pt x="2515275" y="0"/>
                        </a:cubicBezTo>
                        <a:cubicBezTo>
                          <a:pt x="2595607" y="12339"/>
                          <a:pt x="2682885" y="72437"/>
                          <a:pt x="2666698" y="151423"/>
                        </a:cubicBezTo>
                        <a:cubicBezTo>
                          <a:pt x="2704996" y="298036"/>
                          <a:pt x="2636802" y="40223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69884" y="633200"/>
                          <a:pt x="2662841" y="664636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3560" y="857406"/>
                          <a:pt x="2590942" y="897872"/>
                          <a:pt x="2515275" y="908519"/>
                        </a:cubicBezTo>
                        <a:cubicBezTo>
                          <a:pt x="2445734" y="926444"/>
                          <a:pt x="2294751" y="899453"/>
                          <a:pt x="2222248" y="908519"/>
                        </a:cubicBezTo>
                        <a:cubicBezTo>
                          <a:pt x="2109954" y="1000594"/>
                          <a:pt x="2053257" y="1004246"/>
                          <a:pt x="1938449" y="1099944"/>
                        </a:cubicBezTo>
                        <a:cubicBezTo>
                          <a:pt x="1793264" y="1049153"/>
                          <a:pt x="1720123" y="990398"/>
                          <a:pt x="1555574" y="908519"/>
                        </a:cubicBezTo>
                        <a:cubicBezTo>
                          <a:pt x="1455559" y="914781"/>
                          <a:pt x="1277469" y="907406"/>
                          <a:pt x="1101565" y="908519"/>
                        </a:cubicBezTo>
                        <a:cubicBezTo>
                          <a:pt x="925661" y="909632"/>
                          <a:pt x="824597" y="904548"/>
                          <a:pt x="647556" y="908519"/>
                        </a:cubicBezTo>
                        <a:cubicBezTo>
                          <a:pt x="470515" y="912490"/>
                          <a:pt x="281958" y="907684"/>
                          <a:pt x="151423" y="908519"/>
                        </a:cubicBezTo>
                        <a:cubicBezTo>
                          <a:pt x="72170" y="895582"/>
                          <a:pt x="-7155" y="841284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26301" y="679565"/>
                          <a:pt x="6033" y="608821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42625" y="427424"/>
                          <a:pt x="20912" y="231989"/>
                          <a:pt x="0" y="151423"/>
                        </a:cubicBezTo>
                        <a:close/>
                      </a:path>
                      <a:path w="2666698" h="908519" stroke="0" extrusionOk="0">
                        <a:moveTo>
                          <a:pt x="0" y="151423"/>
                        </a:moveTo>
                        <a:cubicBezTo>
                          <a:pt x="-12714" y="59952"/>
                          <a:pt x="47147" y="7749"/>
                          <a:pt x="151423" y="0"/>
                        </a:cubicBezTo>
                        <a:cubicBezTo>
                          <a:pt x="272758" y="-27810"/>
                          <a:pt x="494807" y="10299"/>
                          <a:pt x="647556" y="0"/>
                        </a:cubicBezTo>
                        <a:cubicBezTo>
                          <a:pt x="800305" y="-10299"/>
                          <a:pt x="957759" y="21870"/>
                          <a:pt x="1101565" y="0"/>
                        </a:cubicBezTo>
                        <a:cubicBezTo>
                          <a:pt x="1245371" y="-21870"/>
                          <a:pt x="1394494" y="25412"/>
                          <a:pt x="1555574" y="0"/>
                        </a:cubicBezTo>
                        <a:lnTo>
                          <a:pt x="1555574" y="0"/>
                        </a:lnTo>
                        <a:cubicBezTo>
                          <a:pt x="1721410" y="-14834"/>
                          <a:pt x="1778256" y="39150"/>
                          <a:pt x="1895578" y="0"/>
                        </a:cubicBezTo>
                        <a:cubicBezTo>
                          <a:pt x="2012900" y="-39150"/>
                          <a:pt x="2100842" y="25889"/>
                          <a:pt x="2222248" y="0"/>
                        </a:cubicBezTo>
                        <a:cubicBezTo>
                          <a:pt x="2291220" y="-29967"/>
                          <a:pt x="2406061" y="18410"/>
                          <a:pt x="2515275" y="0"/>
                        </a:cubicBezTo>
                        <a:cubicBezTo>
                          <a:pt x="2619447" y="11501"/>
                          <a:pt x="2673801" y="69502"/>
                          <a:pt x="2666698" y="151423"/>
                        </a:cubicBezTo>
                        <a:cubicBezTo>
                          <a:pt x="2711638" y="326983"/>
                          <a:pt x="2660592" y="414105"/>
                          <a:pt x="2666698" y="529969"/>
                        </a:cubicBezTo>
                        <a:lnTo>
                          <a:pt x="2666698" y="529969"/>
                        </a:lnTo>
                        <a:cubicBezTo>
                          <a:pt x="2673099" y="635849"/>
                          <a:pt x="2660272" y="662112"/>
                          <a:pt x="2666698" y="757099"/>
                        </a:cubicBezTo>
                        <a:lnTo>
                          <a:pt x="2666698" y="757096"/>
                        </a:lnTo>
                        <a:cubicBezTo>
                          <a:pt x="2680137" y="857186"/>
                          <a:pt x="2617670" y="892088"/>
                          <a:pt x="2515275" y="908519"/>
                        </a:cubicBezTo>
                        <a:cubicBezTo>
                          <a:pt x="2433063" y="913992"/>
                          <a:pt x="2360977" y="890987"/>
                          <a:pt x="2222248" y="908519"/>
                        </a:cubicBezTo>
                        <a:cubicBezTo>
                          <a:pt x="2133649" y="1015702"/>
                          <a:pt x="2052606" y="978208"/>
                          <a:pt x="1938449" y="1099944"/>
                        </a:cubicBezTo>
                        <a:cubicBezTo>
                          <a:pt x="1767689" y="1015754"/>
                          <a:pt x="1749558" y="951321"/>
                          <a:pt x="1555574" y="908519"/>
                        </a:cubicBezTo>
                        <a:cubicBezTo>
                          <a:pt x="1429879" y="954147"/>
                          <a:pt x="1283633" y="887312"/>
                          <a:pt x="1129648" y="908519"/>
                        </a:cubicBezTo>
                        <a:cubicBezTo>
                          <a:pt x="975663" y="929726"/>
                          <a:pt x="776974" y="858721"/>
                          <a:pt x="633515" y="908519"/>
                        </a:cubicBezTo>
                        <a:cubicBezTo>
                          <a:pt x="490056" y="958317"/>
                          <a:pt x="268958" y="890805"/>
                          <a:pt x="151423" y="908519"/>
                        </a:cubicBezTo>
                        <a:cubicBezTo>
                          <a:pt x="75159" y="923102"/>
                          <a:pt x="-4514" y="843105"/>
                          <a:pt x="0" y="757096"/>
                        </a:cubicBezTo>
                        <a:lnTo>
                          <a:pt x="0" y="757099"/>
                        </a:lnTo>
                        <a:cubicBezTo>
                          <a:pt x="-4002" y="670599"/>
                          <a:pt x="2198" y="642507"/>
                          <a:pt x="0" y="529969"/>
                        </a:cubicBezTo>
                        <a:lnTo>
                          <a:pt x="0" y="529969"/>
                        </a:lnTo>
                        <a:cubicBezTo>
                          <a:pt x="-15163" y="361416"/>
                          <a:pt x="18162" y="301998"/>
                          <a:pt x="0" y="15142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180000" tIns="45700" rIns="180000" bIns="36000" anchor="t" anchorCtr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TW" altLang="en-US" sz="20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回家探究作業</a:t>
            </a:r>
          </a:p>
          <a:p>
            <a:pPr algn="ctr">
              <a:lnSpc>
                <a:spcPts val="2800"/>
              </a:lnSpc>
            </a:pPr>
            <a:r>
              <a:rPr lang="zh-TW" altLang="en-US" sz="2000" b="1" spc="-15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下週繳交唷</a:t>
            </a: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65FA2BDF-378F-CE69-10FD-D87AD2ED8575}"/>
              </a:ext>
            </a:extLst>
          </p:cNvPr>
          <p:cNvGrpSpPr/>
          <p:nvPr/>
        </p:nvGrpSpPr>
        <p:grpSpPr>
          <a:xfrm>
            <a:off x="4426187" y="2903185"/>
            <a:ext cx="4105914" cy="1974916"/>
            <a:chOff x="4426187" y="2267697"/>
            <a:chExt cx="4105914" cy="1974916"/>
          </a:xfrm>
        </p:grpSpPr>
        <p:sp>
          <p:nvSpPr>
            <p:cNvPr id="5" name="Google Shape;102;p3">
              <a:extLst>
                <a:ext uri="{FF2B5EF4-FFF2-40B4-BE49-F238E27FC236}">
                  <a16:creationId xmlns:a16="http://schemas.microsoft.com/office/drawing/2014/main" id="{3CD2F311-E55C-A0BC-4402-18054A512A77}"/>
                </a:ext>
              </a:extLst>
            </p:cNvPr>
            <p:cNvSpPr txBox="1">
              <a:spLocks/>
            </p:cNvSpPr>
            <p:nvPr/>
          </p:nvSpPr>
          <p:spPr>
            <a:xfrm>
              <a:off x="4426187" y="2267697"/>
              <a:ext cx="4105914" cy="684000"/>
            </a:xfrm>
            <a:prstGeom prst="rect">
              <a:avLst/>
            </a:prstGeom>
            <a:solidFill>
              <a:srgbClr val="FED55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4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lnSpc>
                  <a:spcPct val="100000"/>
                </a:lnSpc>
                <a:buSzPct val="95000"/>
              </a:pPr>
              <a:r>
                <a:rPr lang="zh-TW" altLang="en-US" sz="2800" b="1" dirty="0">
                  <a:latin typeface="Microsoft JhengHei"/>
                  <a:ea typeface="Microsoft JhengHei"/>
                  <a:cs typeface="Microsoft JhengHei"/>
                  <a:sym typeface="Microsoft JhengHei"/>
                </a:rPr>
                <a:t>任務三：初步資料歸納</a:t>
              </a:r>
            </a:p>
          </p:txBody>
        </p:sp>
        <p:sp>
          <p:nvSpPr>
            <p:cNvPr id="8" name="Google Shape;102;p3">
              <a:extLst>
                <a:ext uri="{FF2B5EF4-FFF2-40B4-BE49-F238E27FC236}">
                  <a16:creationId xmlns:a16="http://schemas.microsoft.com/office/drawing/2014/main" id="{AB2C564C-D8D5-909A-3D1F-659525D96849}"/>
                </a:ext>
              </a:extLst>
            </p:cNvPr>
            <p:cNvSpPr txBox="1">
              <a:spLocks/>
            </p:cNvSpPr>
            <p:nvPr/>
          </p:nvSpPr>
          <p:spPr>
            <a:xfrm>
              <a:off x="4426187" y="3558613"/>
              <a:ext cx="4105914" cy="684000"/>
            </a:xfrm>
            <a:prstGeom prst="rect">
              <a:avLst/>
            </a:prstGeom>
            <a:solidFill>
              <a:srgbClr val="FED55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400"/>
                <a:buFont typeface="Calibri"/>
                <a:buNone/>
                <a:defRPr sz="4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>
                <a:lnSpc>
                  <a:spcPct val="100000"/>
                </a:lnSpc>
                <a:buSzPct val="95000"/>
              </a:pPr>
              <a:r>
                <a:rPr lang="zh-TW" altLang="en-US" sz="2800" b="1" dirty="0">
                  <a:latin typeface="Microsoft JhengHei"/>
                  <a:ea typeface="Microsoft JhengHei"/>
                  <a:cs typeface="Microsoft JhengHei"/>
                  <a:sym typeface="Microsoft JhengHei"/>
                </a:rPr>
                <a:t>任務四：反思探究歷程</a:t>
              </a:r>
            </a:p>
          </p:txBody>
        </p:sp>
        <p:sp>
          <p:nvSpPr>
            <p:cNvPr id="12" name="向下箭號 11">
              <a:extLst>
                <a:ext uri="{FF2B5EF4-FFF2-40B4-BE49-F238E27FC236}">
                  <a16:creationId xmlns:a16="http://schemas.microsoft.com/office/drawing/2014/main" id="{F3FC9A94-56C4-2128-F3ED-98FE6DB1A124}"/>
                </a:ext>
              </a:extLst>
            </p:cNvPr>
            <p:cNvSpPr/>
            <p:nvPr/>
          </p:nvSpPr>
          <p:spPr>
            <a:xfrm>
              <a:off x="6316299" y="3091473"/>
              <a:ext cx="394447" cy="376815"/>
            </a:xfrm>
            <a:prstGeom prst="downArrow">
              <a:avLst/>
            </a:prstGeom>
            <a:solidFill>
              <a:srgbClr val="BE8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648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>
          <a:extLst>
            <a:ext uri="{FF2B5EF4-FFF2-40B4-BE49-F238E27FC236}">
              <a16:creationId xmlns:a16="http://schemas.microsoft.com/office/drawing/2014/main" id="{80B09241-E079-4795-0BDA-996FCF30A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符號, 圓形 的圖片&#10;&#10;AI 產生的內容可能不正確。">
            <a:extLst>
              <a:ext uri="{FF2B5EF4-FFF2-40B4-BE49-F238E27FC236}">
                <a16:creationId xmlns:a16="http://schemas.microsoft.com/office/drawing/2014/main" id="{4ADC55D7-CC5F-47D3-2EC1-CB3EC7CC5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6248" y="2859751"/>
            <a:ext cx="1634206" cy="1647997"/>
          </a:xfrm>
          <a:prstGeom prst="rect">
            <a:avLst/>
          </a:prstGeom>
        </p:spPr>
      </p:pic>
      <p:pic>
        <p:nvPicPr>
          <p:cNvPr id="12" name="圖片 11" descr="一張含有 美工圖案, 足部穿著, 圖解, 卡通 的圖片&#10;&#10;AI 產生的內容可能不正確。">
            <a:extLst>
              <a:ext uri="{FF2B5EF4-FFF2-40B4-BE49-F238E27FC236}">
                <a16:creationId xmlns:a16="http://schemas.microsoft.com/office/drawing/2014/main" id="{D0D080A4-8931-5393-B7E0-5AAAC2426A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7961" y="1514556"/>
            <a:ext cx="2884247" cy="4338388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65792F6E-AFDE-CDD0-AA1B-53BBF807DC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9DE9F561-6EA6-DD2F-29A5-04336B285C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764185">
            <a:off x="1749932" y="529389"/>
            <a:ext cx="4816102" cy="5195074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:a16="http://schemas.microsoft.com/office/drawing/2014/main" id="{BCBFCEF4-7C6B-762E-4731-E2B833D031CB}"/>
              </a:ext>
            </a:extLst>
          </p:cNvPr>
          <p:cNvSpPr txBox="1">
            <a:spLocks/>
          </p:cNvSpPr>
          <p:nvPr/>
        </p:nvSpPr>
        <p:spPr>
          <a:xfrm>
            <a:off x="2243054" y="1899737"/>
            <a:ext cx="4184650" cy="2352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5080"/>
              </a:lnSpc>
              <a:buSzPts val="6600"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感謝聆聽！</a:t>
            </a:r>
            <a:b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敬祝 平安 如意！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4A3B11A1-0CA2-BD18-550B-09010A91974B}"/>
              </a:ext>
            </a:extLst>
          </p:cNvPr>
          <p:cNvSpPr txBox="1"/>
          <p:nvPr/>
        </p:nvSpPr>
        <p:spPr>
          <a:xfrm>
            <a:off x="911292" y="5646779"/>
            <a:ext cx="3219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7030A0"/>
                </a:solidFill>
              </a:rPr>
              <a:t>作者     竹東高中  賴胤曄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3C3FF147-33DA-8313-1B41-3EC33CEC8A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grpSp>
        <p:nvGrpSpPr>
          <p:cNvPr id="9" name="群組 8">
            <a:extLst>
              <a:ext uri="{FF2B5EF4-FFF2-40B4-BE49-F238E27FC236}">
                <a16:creationId xmlns:a16="http://schemas.microsoft.com/office/drawing/2014/main" id="{E31030CE-EF5A-FF34-C404-96A38EAEF07D}"/>
              </a:ext>
            </a:extLst>
          </p:cNvPr>
          <p:cNvGrpSpPr/>
          <p:nvPr/>
        </p:nvGrpSpPr>
        <p:grpSpPr>
          <a:xfrm>
            <a:off x="609600" y="5396915"/>
            <a:ext cx="4055390" cy="1080861"/>
            <a:chOff x="609600" y="5396915"/>
            <a:chExt cx="4055390" cy="1080861"/>
          </a:xfrm>
        </p:grpSpPr>
        <p:pic>
          <p:nvPicPr>
            <p:cNvPr id="10" name="圖片 9">
              <a:extLst>
                <a:ext uri="{FF2B5EF4-FFF2-40B4-BE49-F238E27FC236}">
                  <a16:creationId xmlns:a16="http://schemas.microsoft.com/office/drawing/2014/main" id="{58F4242A-AB2A-D894-E693-3BE11C376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C6D4BBB6-680D-169F-DEDF-79296E23414C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</a:t>
              </a:r>
              <a:r>
                <a:rPr kumimoji="1" lang="en-US" altLang="zh-TW" sz="1600" b="1" dirty="0">
                  <a:solidFill>
                    <a:srgbClr val="DE9D77"/>
                  </a:solidFill>
                </a:rPr>
                <a:t>    </a:t>
              </a:r>
              <a:r>
                <a:rPr kumimoji="1" lang="zh-TW" altLang="en-US" sz="1600" b="1" dirty="0">
                  <a:solidFill>
                    <a:srgbClr val="DE9D77"/>
                  </a:solidFill>
                </a:rPr>
                <a:t>臺北市濱江實驗國中 歐佩怡</a:t>
              </a: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</p:txBody>
        </p:sp>
      </p:grpSp>
      <p:pic>
        <p:nvPicPr>
          <p:cNvPr id="6" name="圖片 5" descr="一張含有 Rectangle, 設計, 螢幕擷取畫面, 材料性質 的圖片&#10;&#10;AI 產生的內容可能不正確。">
            <a:extLst>
              <a:ext uri="{FF2B5EF4-FFF2-40B4-BE49-F238E27FC236}">
                <a16:creationId xmlns:a16="http://schemas.microsoft.com/office/drawing/2014/main" id="{9893C26A-2BA2-0168-9B38-D5F7B13983B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110198">
            <a:off x="8892493" y="4440875"/>
            <a:ext cx="3098177" cy="305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94191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56;p9">
            <a:extLst>
              <a:ext uri="{FF2B5EF4-FFF2-40B4-BE49-F238E27FC236}">
                <a16:creationId xmlns:a16="http://schemas.microsoft.com/office/drawing/2014/main" id="{BFAAEE39-992D-2622-E393-67E1982947DC}"/>
              </a:ext>
            </a:extLst>
          </p:cNvPr>
          <p:cNvSpPr txBox="1">
            <a:spLocks/>
          </p:cNvSpPr>
          <p:nvPr/>
        </p:nvSpPr>
        <p:spPr>
          <a:xfrm>
            <a:off x="666949" y="1989864"/>
            <a:ext cx="2359025" cy="10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讓我們一起來探索吧！</a:t>
            </a:r>
            <a:endParaRPr lang="zh-TW" altLang="en-US" sz="2400" dirty="0"/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FA58FFA8-B68E-F08E-E334-8C4EA4738F9D}"/>
              </a:ext>
            </a:extLst>
          </p:cNvPr>
          <p:cNvSpPr txBox="1">
            <a:spLocks/>
          </p:cNvSpPr>
          <p:nvPr/>
        </p:nvSpPr>
        <p:spPr>
          <a:xfrm>
            <a:off x="3777306" y="1951971"/>
            <a:ext cx="5471625" cy="576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1.</a:t>
            </a: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閱讀指定文章並回答學習單中的問題</a:t>
            </a:r>
            <a:endParaRPr lang="en-US" altLang="zh-TW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C98880DA-F3F6-D349-E29A-E86C59A2F60C}"/>
              </a:ext>
            </a:extLst>
          </p:cNvPr>
          <p:cNvSpPr txBox="1"/>
          <p:nvPr/>
        </p:nvSpPr>
        <p:spPr>
          <a:xfrm>
            <a:off x="3777306" y="5486027"/>
            <a:ext cx="77238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DE9D77"/>
                </a:solidFill>
              </a:rPr>
              <a:t>文章出處：王麒銘，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〈1935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年臺灣的選舉現象試析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〉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《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臺灣學通訊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》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117(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臺北，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2020 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），頁</a:t>
            </a:r>
            <a:r>
              <a:rPr kumimoji="1" lang="en-US" altLang="zh-TW" sz="1600" b="1" dirty="0">
                <a:solidFill>
                  <a:srgbClr val="DE9D77"/>
                </a:solidFill>
              </a:rPr>
              <a:t>8-9</a:t>
            </a:r>
            <a:r>
              <a:rPr kumimoji="1" lang="zh-TW" altLang="en-US" sz="1600" b="1" dirty="0">
                <a:solidFill>
                  <a:srgbClr val="DE9D77"/>
                </a:solidFill>
              </a:rPr>
              <a:t>。</a:t>
            </a:r>
          </a:p>
          <a:p>
            <a:endParaRPr kumimoji="1" lang="zh-TW" altLang="en-US" sz="1600" b="1" dirty="0">
              <a:solidFill>
                <a:srgbClr val="DE9D77"/>
              </a:solidFill>
            </a:endParaRPr>
          </a:p>
        </p:txBody>
      </p:sp>
      <p:sp>
        <p:nvSpPr>
          <p:cNvPr id="13" name="Google Shape;102;p3">
            <a:extLst>
              <a:ext uri="{FF2B5EF4-FFF2-40B4-BE49-F238E27FC236}">
                <a16:creationId xmlns:a16="http://schemas.microsoft.com/office/drawing/2014/main" id="{9E6C0F09-C0AE-30CF-4412-1538C536B5C7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活動一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D3661AEC-9154-E81A-E9B2-125EC7B324AC}"/>
              </a:ext>
            </a:extLst>
          </p:cNvPr>
          <p:cNvSpPr txBox="1"/>
          <p:nvPr/>
        </p:nvSpPr>
        <p:spPr>
          <a:xfrm>
            <a:off x="3801237" y="2498089"/>
            <a:ext cx="7723814" cy="2828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20"/>
              </a:lnSpc>
            </a:pPr>
            <a:r>
              <a:rPr lang="en-US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1935</a:t>
            </a:r>
            <a:r>
              <a:rPr lang="zh-TW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年是多事之年，當時正值二次大戰爆發前夕，臺灣和世界都籠罩在不安的氛圍裡。這是日本統治臺灣第四十年，十年之後帝國瓦解，對當時人來說是難以想像之事。就在這紛擾的一年，</a:t>
            </a:r>
            <a:r>
              <a:rPr lang="en-US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</a:t>
            </a:r>
            <a:r>
              <a:rPr lang="zh-TW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月總督府公布變革地方制度，</a:t>
            </a:r>
            <a:r>
              <a:rPr lang="en-US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10</a:t>
            </a:r>
            <a:r>
              <a:rPr lang="zh-TW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月正式實施，且訂</a:t>
            </a:r>
            <a:r>
              <a:rPr lang="en-US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11</a:t>
            </a:r>
            <a:r>
              <a:rPr lang="zh-TW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月</a:t>
            </a:r>
            <a:r>
              <a:rPr lang="en-US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22</a:t>
            </a:r>
            <a:r>
              <a:rPr lang="zh-TW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日辦理選舉。這場臺灣首次的地方選舉，距今七十餘年，對習慣選舉的現代人而言，仍值得重溫及省思其中蘊含的意義。</a:t>
            </a:r>
          </a:p>
          <a:p>
            <a:pPr>
              <a:lnSpc>
                <a:spcPts val="2720"/>
              </a:lnSpc>
            </a:pPr>
            <a:r>
              <a:rPr lang="zh-TW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當時地方制度的設計是，行政首長由官方指派，州、市協議會改為州、市會，作為議決機關</a:t>
            </a:r>
            <a:r>
              <a:rPr lang="en-US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;</a:t>
            </a:r>
            <a:r>
              <a:rPr lang="zh-TW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廳及街庄設協議會，作為諮詢機關。市會議員及街庄協議會員，官選和民選各居其半，凡年齡滿</a:t>
            </a:r>
            <a:r>
              <a:rPr lang="en-US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25</a:t>
            </a:r>
            <a:r>
              <a:rPr lang="zh-TW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歲以上</a:t>
            </a:r>
            <a:r>
              <a:rPr lang="en-US" altLang="zh-TW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2436567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1CB08-5F53-7A4C-C7E8-4A2934BC1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一張含有 Rectangle, 黃色, 設計 的圖片&#10;&#10;AI 產生的內容可能不正確。">
            <a:extLst>
              <a:ext uri="{FF2B5EF4-FFF2-40B4-BE49-F238E27FC236}">
                <a16:creationId xmlns:a16="http://schemas.microsoft.com/office/drawing/2014/main" id="{80DF126F-4F1A-D06C-D72F-009EB90F9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6649" y="2018327"/>
            <a:ext cx="3670534" cy="2161787"/>
          </a:xfrm>
          <a:prstGeom prst="rect">
            <a:avLst/>
          </a:prstGeom>
        </p:spPr>
      </p:pic>
      <p:pic>
        <p:nvPicPr>
          <p:cNvPr id="3" name="圖片 2" descr="一張含有 Rectangle, 螢幕擷取畫面, 黃色 的圖片&#10;&#10;AI 產生的內容可能不正確。">
            <a:extLst>
              <a:ext uri="{FF2B5EF4-FFF2-40B4-BE49-F238E27FC236}">
                <a16:creationId xmlns:a16="http://schemas.microsoft.com/office/drawing/2014/main" id="{AA76206F-EB00-5BC8-ABE4-754AF6D5F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4740" y="3320316"/>
            <a:ext cx="3912421" cy="2272823"/>
          </a:xfrm>
          <a:prstGeom prst="rect">
            <a:avLst/>
          </a:prstGeom>
        </p:spPr>
      </p:pic>
      <p:sp>
        <p:nvSpPr>
          <p:cNvPr id="4" name="Google Shape;102;p3">
            <a:extLst>
              <a:ext uri="{FF2B5EF4-FFF2-40B4-BE49-F238E27FC236}">
                <a16:creationId xmlns:a16="http://schemas.microsoft.com/office/drawing/2014/main" id="{5A0C968E-BE01-FA92-6CF7-2CB2D110D6C3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活動一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10" name="Google Shape;156;p9">
            <a:extLst>
              <a:ext uri="{FF2B5EF4-FFF2-40B4-BE49-F238E27FC236}">
                <a16:creationId xmlns:a16="http://schemas.microsoft.com/office/drawing/2014/main" id="{9C871D7C-C7FC-B4DA-43E5-3446829AF721}"/>
              </a:ext>
            </a:extLst>
          </p:cNvPr>
          <p:cNvSpPr txBox="1">
            <a:spLocks/>
          </p:cNvSpPr>
          <p:nvPr/>
        </p:nvSpPr>
        <p:spPr>
          <a:xfrm>
            <a:off x="666949" y="1989864"/>
            <a:ext cx="2359025" cy="10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讓我們一起來探索吧！</a:t>
            </a:r>
            <a:endParaRPr lang="zh-TW" altLang="en-US" sz="2400" dirty="0"/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id="{22CA1C22-C11A-A236-ED40-8B9C8EC65983}"/>
              </a:ext>
            </a:extLst>
          </p:cNvPr>
          <p:cNvSpPr txBox="1">
            <a:spLocks/>
          </p:cNvSpPr>
          <p:nvPr/>
        </p:nvSpPr>
        <p:spPr>
          <a:xfrm>
            <a:off x="3777306" y="1989864"/>
            <a:ext cx="2194869" cy="467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2.</a:t>
            </a: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分享與討論</a:t>
            </a:r>
            <a:endParaRPr lang="en-US" altLang="zh-TW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03717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8;p7">
            <a:extLst>
              <a:ext uri="{FF2B5EF4-FFF2-40B4-BE49-F238E27FC236}">
                <a16:creationId xmlns:a16="http://schemas.microsoft.com/office/drawing/2014/main" id="{CE19EE4D-BC09-621C-5A0C-C7243CF81C11}"/>
              </a:ext>
            </a:extLst>
          </p:cNvPr>
          <p:cNvSpPr txBox="1"/>
          <p:nvPr/>
        </p:nvSpPr>
        <p:spPr>
          <a:xfrm>
            <a:off x="1426783" y="1745297"/>
            <a:ext cx="9338433" cy="1348272"/>
          </a:xfrm>
          <a:custGeom>
            <a:avLst/>
            <a:gdLst>
              <a:gd name="connsiteX0" fmla="*/ 0 w 9338433"/>
              <a:gd name="connsiteY0" fmla="*/ 0 h 1348272"/>
              <a:gd name="connsiteX1" fmla="*/ 490268 w 9338433"/>
              <a:gd name="connsiteY1" fmla="*/ 0 h 1348272"/>
              <a:gd name="connsiteX2" fmla="*/ 793767 w 9338433"/>
              <a:gd name="connsiteY2" fmla="*/ 0 h 1348272"/>
              <a:gd name="connsiteX3" fmla="*/ 1564188 w 9338433"/>
              <a:gd name="connsiteY3" fmla="*/ 0 h 1348272"/>
              <a:gd name="connsiteX4" fmla="*/ 2054455 w 9338433"/>
              <a:gd name="connsiteY4" fmla="*/ 0 h 1348272"/>
              <a:gd name="connsiteX5" fmla="*/ 2544723 w 9338433"/>
              <a:gd name="connsiteY5" fmla="*/ 0 h 1348272"/>
              <a:gd name="connsiteX6" fmla="*/ 3315144 w 9338433"/>
              <a:gd name="connsiteY6" fmla="*/ 0 h 1348272"/>
              <a:gd name="connsiteX7" fmla="*/ 3712027 w 9338433"/>
              <a:gd name="connsiteY7" fmla="*/ 0 h 1348272"/>
              <a:gd name="connsiteX8" fmla="*/ 4482448 w 9338433"/>
              <a:gd name="connsiteY8" fmla="*/ 0 h 1348272"/>
              <a:gd name="connsiteX9" fmla="*/ 5252869 w 9338433"/>
              <a:gd name="connsiteY9" fmla="*/ 0 h 1348272"/>
              <a:gd name="connsiteX10" fmla="*/ 5836521 w 9338433"/>
              <a:gd name="connsiteY10" fmla="*/ 0 h 1348272"/>
              <a:gd name="connsiteX11" fmla="*/ 6606941 w 9338433"/>
              <a:gd name="connsiteY11" fmla="*/ 0 h 1348272"/>
              <a:gd name="connsiteX12" fmla="*/ 7097209 w 9338433"/>
              <a:gd name="connsiteY12" fmla="*/ 0 h 1348272"/>
              <a:gd name="connsiteX13" fmla="*/ 7587477 w 9338433"/>
              <a:gd name="connsiteY13" fmla="*/ 0 h 1348272"/>
              <a:gd name="connsiteX14" fmla="*/ 8264513 w 9338433"/>
              <a:gd name="connsiteY14" fmla="*/ 0 h 1348272"/>
              <a:gd name="connsiteX15" fmla="*/ 8754781 w 9338433"/>
              <a:gd name="connsiteY15" fmla="*/ 0 h 1348272"/>
              <a:gd name="connsiteX16" fmla="*/ 9338433 w 9338433"/>
              <a:gd name="connsiteY16" fmla="*/ 0 h 1348272"/>
              <a:gd name="connsiteX17" fmla="*/ 9338433 w 9338433"/>
              <a:gd name="connsiteY17" fmla="*/ 476389 h 1348272"/>
              <a:gd name="connsiteX18" fmla="*/ 9338433 w 9338433"/>
              <a:gd name="connsiteY18" fmla="*/ 939296 h 1348272"/>
              <a:gd name="connsiteX19" fmla="*/ 9338433 w 9338433"/>
              <a:gd name="connsiteY19" fmla="*/ 1348272 h 1348272"/>
              <a:gd name="connsiteX20" fmla="*/ 9034934 w 9338433"/>
              <a:gd name="connsiteY20" fmla="*/ 1348272 h 1348272"/>
              <a:gd name="connsiteX21" fmla="*/ 8264513 w 9338433"/>
              <a:gd name="connsiteY21" fmla="*/ 1348272 h 1348272"/>
              <a:gd name="connsiteX22" fmla="*/ 7680861 w 9338433"/>
              <a:gd name="connsiteY22" fmla="*/ 1348272 h 1348272"/>
              <a:gd name="connsiteX23" fmla="*/ 7283978 w 9338433"/>
              <a:gd name="connsiteY23" fmla="*/ 1348272 h 1348272"/>
              <a:gd name="connsiteX24" fmla="*/ 6700326 w 9338433"/>
              <a:gd name="connsiteY24" fmla="*/ 1348272 h 1348272"/>
              <a:gd name="connsiteX25" fmla="*/ 6396827 w 9338433"/>
              <a:gd name="connsiteY25" fmla="*/ 1348272 h 1348272"/>
              <a:gd name="connsiteX26" fmla="*/ 6093328 w 9338433"/>
              <a:gd name="connsiteY26" fmla="*/ 1348272 h 1348272"/>
              <a:gd name="connsiteX27" fmla="*/ 5509675 w 9338433"/>
              <a:gd name="connsiteY27" fmla="*/ 1348272 h 1348272"/>
              <a:gd name="connsiteX28" fmla="*/ 5112792 w 9338433"/>
              <a:gd name="connsiteY28" fmla="*/ 1348272 h 1348272"/>
              <a:gd name="connsiteX29" fmla="*/ 4435756 w 9338433"/>
              <a:gd name="connsiteY29" fmla="*/ 1348272 h 1348272"/>
              <a:gd name="connsiteX30" fmla="*/ 4038872 w 9338433"/>
              <a:gd name="connsiteY30" fmla="*/ 1348272 h 1348272"/>
              <a:gd name="connsiteX31" fmla="*/ 3361836 w 9338433"/>
              <a:gd name="connsiteY31" fmla="*/ 1348272 h 1348272"/>
              <a:gd name="connsiteX32" fmla="*/ 3058337 w 9338433"/>
              <a:gd name="connsiteY32" fmla="*/ 1348272 h 1348272"/>
              <a:gd name="connsiteX33" fmla="*/ 2381300 w 9338433"/>
              <a:gd name="connsiteY33" fmla="*/ 1348272 h 1348272"/>
              <a:gd name="connsiteX34" fmla="*/ 1984417 w 9338433"/>
              <a:gd name="connsiteY34" fmla="*/ 1348272 h 1348272"/>
              <a:gd name="connsiteX35" fmla="*/ 1680918 w 9338433"/>
              <a:gd name="connsiteY35" fmla="*/ 1348272 h 1348272"/>
              <a:gd name="connsiteX36" fmla="*/ 1284035 w 9338433"/>
              <a:gd name="connsiteY36" fmla="*/ 1348272 h 1348272"/>
              <a:gd name="connsiteX37" fmla="*/ 606998 w 9338433"/>
              <a:gd name="connsiteY37" fmla="*/ 1348272 h 1348272"/>
              <a:gd name="connsiteX38" fmla="*/ 0 w 9338433"/>
              <a:gd name="connsiteY38" fmla="*/ 1348272 h 1348272"/>
              <a:gd name="connsiteX39" fmla="*/ 0 w 9338433"/>
              <a:gd name="connsiteY39" fmla="*/ 939296 h 1348272"/>
              <a:gd name="connsiteX40" fmla="*/ 0 w 9338433"/>
              <a:gd name="connsiteY40" fmla="*/ 530320 h 1348272"/>
              <a:gd name="connsiteX41" fmla="*/ 0 w 9338433"/>
              <a:gd name="connsiteY41" fmla="*/ 0 h 134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9338433" h="1348272" extrusionOk="0">
                <a:moveTo>
                  <a:pt x="0" y="0"/>
                </a:moveTo>
                <a:cubicBezTo>
                  <a:pt x="155182" y="-53651"/>
                  <a:pt x="254502" y="11694"/>
                  <a:pt x="490268" y="0"/>
                </a:cubicBezTo>
                <a:cubicBezTo>
                  <a:pt x="726034" y="-11694"/>
                  <a:pt x="709253" y="13564"/>
                  <a:pt x="793767" y="0"/>
                </a:cubicBezTo>
                <a:cubicBezTo>
                  <a:pt x="878281" y="-13564"/>
                  <a:pt x="1369397" y="84876"/>
                  <a:pt x="1564188" y="0"/>
                </a:cubicBezTo>
                <a:cubicBezTo>
                  <a:pt x="1758979" y="-84876"/>
                  <a:pt x="1833705" y="41214"/>
                  <a:pt x="2054455" y="0"/>
                </a:cubicBezTo>
                <a:cubicBezTo>
                  <a:pt x="2275205" y="-41214"/>
                  <a:pt x="2343867" y="4681"/>
                  <a:pt x="2544723" y="0"/>
                </a:cubicBezTo>
                <a:cubicBezTo>
                  <a:pt x="2745579" y="-4681"/>
                  <a:pt x="3102576" y="17025"/>
                  <a:pt x="3315144" y="0"/>
                </a:cubicBezTo>
                <a:cubicBezTo>
                  <a:pt x="3527712" y="-17025"/>
                  <a:pt x="3583379" y="16850"/>
                  <a:pt x="3712027" y="0"/>
                </a:cubicBezTo>
                <a:cubicBezTo>
                  <a:pt x="3840675" y="-16850"/>
                  <a:pt x="4158727" y="20671"/>
                  <a:pt x="4482448" y="0"/>
                </a:cubicBezTo>
                <a:cubicBezTo>
                  <a:pt x="4806169" y="-20671"/>
                  <a:pt x="5067739" y="46332"/>
                  <a:pt x="5252869" y="0"/>
                </a:cubicBezTo>
                <a:cubicBezTo>
                  <a:pt x="5437999" y="-46332"/>
                  <a:pt x="5705166" y="9275"/>
                  <a:pt x="5836521" y="0"/>
                </a:cubicBezTo>
                <a:cubicBezTo>
                  <a:pt x="5967876" y="-9275"/>
                  <a:pt x="6306310" y="48105"/>
                  <a:pt x="6606941" y="0"/>
                </a:cubicBezTo>
                <a:cubicBezTo>
                  <a:pt x="6907572" y="-48105"/>
                  <a:pt x="6912297" y="10029"/>
                  <a:pt x="7097209" y="0"/>
                </a:cubicBezTo>
                <a:cubicBezTo>
                  <a:pt x="7282121" y="-10029"/>
                  <a:pt x="7451920" y="39851"/>
                  <a:pt x="7587477" y="0"/>
                </a:cubicBezTo>
                <a:cubicBezTo>
                  <a:pt x="7723034" y="-39851"/>
                  <a:pt x="7954096" y="80517"/>
                  <a:pt x="8264513" y="0"/>
                </a:cubicBezTo>
                <a:cubicBezTo>
                  <a:pt x="8574930" y="-80517"/>
                  <a:pt x="8583135" y="29072"/>
                  <a:pt x="8754781" y="0"/>
                </a:cubicBezTo>
                <a:cubicBezTo>
                  <a:pt x="8926427" y="-29072"/>
                  <a:pt x="9138687" y="60387"/>
                  <a:pt x="9338433" y="0"/>
                </a:cubicBezTo>
                <a:cubicBezTo>
                  <a:pt x="9367970" y="140576"/>
                  <a:pt x="9303195" y="356919"/>
                  <a:pt x="9338433" y="476389"/>
                </a:cubicBezTo>
                <a:cubicBezTo>
                  <a:pt x="9373671" y="595859"/>
                  <a:pt x="9312238" y="723047"/>
                  <a:pt x="9338433" y="939296"/>
                </a:cubicBezTo>
                <a:cubicBezTo>
                  <a:pt x="9364628" y="1155545"/>
                  <a:pt x="9335591" y="1252615"/>
                  <a:pt x="9338433" y="1348272"/>
                </a:cubicBezTo>
                <a:cubicBezTo>
                  <a:pt x="9217293" y="1379904"/>
                  <a:pt x="9112851" y="1314692"/>
                  <a:pt x="9034934" y="1348272"/>
                </a:cubicBezTo>
                <a:cubicBezTo>
                  <a:pt x="8957017" y="1381852"/>
                  <a:pt x="8632186" y="1322608"/>
                  <a:pt x="8264513" y="1348272"/>
                </a:cubicBezTo>
                <a:cubicBezTo>
                  <a:pt x="7896840" y="1373936"/>
                  <a:pt x="7898742" y="1326348"/>
                  <a:pt x="7680861" y="1348272"/>
                </a:cubicBezTo>
                <a:cubicBezTo>
                  <a:pt x="7462980" y="1370196"/>
                  <a:pt x="7435733" y="1318191"/>
                  <a:pt x="7283978" y="1348272"/>
                </a:cubicBezTo>
                <a:cubicBezTo>
                  <a:pt x="7132223" y="1378353"/>
                  <a:pt x="6853780" y="1310847"/>
                  <a:pt x="6700326" y="1348272"/>
                </a:cubicBezTo>
                <a:cubicBezTo>
                  <a:pt x="6546872" y="1385697"/>
                  <a:pt x="6514463" y="1329672"/>
                  <a:pt x="6396827" y="1348272"/>
                </a:cubicBezTo>
                <a:cubicBezTo>
                  <a:pt x="6279191" y="1366872"/>
                  <a:pt x="6183360" y="1331889"/>
                  <a:pt x="6093328" y="1348272"/>
                </a:cubicBezTo>
                <a:cubicBezTo>
                  <a:pt x="6003296" y="1364655"/>
                  <a:pt x="5628658" y="1314633"/>
                  <a:pt x="5509675" y="1348272"/>
                </a:cubicBezTo>
                <a:cubicBezTo>
                  <a:pt x="5390692" y="1381911"/>
                  <a:pt x="5275487" y="1303049"/>
                  <a:pt x="5112792" y="1348272"/>
                </a:cubicBezTo>
                <a:cubicBezTo>
                  <a:pt x="4950097" y="1393495"/>
                  <a:pt x="4679793" y="1327742"/>
                  <a:pt x="4435756" y="1348272"/>
                </a:cubicBezTo>
                <a:cubicBezTo>
                  <a:pt x="4191719" y="1368802"/>
                  <a:pt x="4137259" y="1323854"/>
                  <a:pt x="4038872" y="1348272"/>
                </a:cubicBezTo>
                <a:cubicBezTo>
                  <a:pt x="3940485" y="1372690"/>
                  <a:pt x="3542058" y="1299318"/>
                  <a:pt x="3361836" y="1348272"/>
                </a:cubicBezTo>
                <a:cubicBezTo>
                  <a:pt x="3181614" y="1397226"/>
                  <a:pt x="3151779" y="1333124"/>
                  <a:pt x="3058337" y="1348272"/>
                </a:cubicBezTo>
                <a:cubicBezTo>
                  <a:pt x="2964895" y="1363420"/>
                  <a:pt x="2603618" y="1335734"/>
                  <a:pt x="2381300" y="1348272"/>
                </a:cubicBezTo>
                <a:cubicBezTo>
                  <a:pt x="2158982" y="1360810"/>
                  <a:pt x="2150322" y="1346168"/>
                  <a:pt x="1984417" y="1348272"/>
                </a:cubicBezTo>
                <a:cubicBezTo>
                  <a:pt x="1818512" y="1350376"/>
                  <a:pt x="1778547" y="1311942"/>
                  <a:pt x="1680918" y="1348272"/>
                </a:cubicBezTo>
                <a:cubicBezTo>
                  <a:pt x="1583289" y="1384602"/>
                  <a:pt x="1448659" y="1336126"/>
                  <a:pt x="1284035" y="1348272"/>
                </a:cubicBezTo>
                <a:cubicBezTo>
                  <a:pt x="1119411" y="1360418"/>
                  <a:pt x="841185" y="1294238"/>
                  <a:pt x="606998" y="1348272"/>
                </a:cubicBezTo>
                <a:cubicBezTo>
                  <a:pt x="372811" y="1402306"/>
                  <a:pt x="178297" y="1315344"/>
                  <a:pt x="0" y="1348272"/>
                </a:cubicBezTo>
                <a:cubicBezTo>
                  <a:pt x="-41659" y="1198331"/>
                  <a:pt x="3221" y="1062668"/>
                  <a:pt x="0" y="939296"/>
                </a:cubicBezTo>
                <a:cubicBezTo>
                  <a:pt x="-3221" y="815924"/>
                  <a:pt x="33984" y="645074"/>
                  <a:pt x="0" y="530320"/>
                </a:cubicBezTo>
                <a:cubicBezTo>
                  <a:pt x="-33984" y="415566"/>
                  <a:pt x="62273" y="232747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1. 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臺灣史上首次選舉時，各層級的政府機關中有那些開放民選？有那些維持總督府官派？請在下圖中填上適當的代號。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565D9C97-5F3A-7E4C-E2CA-F3A97C5035EA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學習單一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grpSp>
        <p:nvGrpSpPr>
          <p:cNvPr id="44" name="群組 43">
            <a:extLst>
              <a:ext uri="{FF2B5EF4-FFF2-40B4-BE49-F238E27FC236}">
                <a16:creationId xmlns:a16="http://schemas.microsoft.com/office/drawing/2014/main" id="{58600A27-8ECF-0EA0-3A70-2E7EC3703863}"/>
              </a:ext>
            </a:extLst>
          </p:cNvPr>
          <p:cNvGrpSpPr/>
          <p:nvPr/>
        </p:nvGrpSpPr>
        <p:grpSpPr>
          <a:xfrm>
            <a:off x="1979921" y="3177132"/>
            <a:ext cx="6266488" cy="3011017"/>
            <a:chOff x="1979921" y="3177132"/>
            <a:chExt cx="6266488" cy="3011017"/>
          </a:xfrm>
        </p:grpSpPr>
        <p:pic>
          <p:nvPicPr>
            <p:cNvPr id="28" name="圖片 27">
              <a:extLst>
                <a:ext uri="{FF2B5EF4-FFF2-40B4-BE49-F238E27FC236}">
                  <a16:creationId xmlns:a16="http://schemas.microsoft.com/office/drawing/2014/main" id="{4AFEFE2F-8D59-8B47-0AF0-18FA2B2C24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1623"/>
            <a:stretch/>
          </p:blipFill>
          <p:spPr>
            <a:xfrm>
              <a:off x="1979921" y="3177132"/>
              <a:ext cx="6197600" cy="3011017"/>
            </a:xfrm>
            <a:prstGeom prst="rect">
              <a:avLst/>
            </a:prstGeom>
          </p:spPr>
        </p:pic>
        <p:sp>
          <p:nvSpPr>
            <p:cNvPr id="26" name="Google Shape;142;p6">
              <a:extLst>
                <a:ext uri="{FF2B5EF4-FFF2-40B4-BE49-F238E27FC236}">
                  <a16:creationId xmlns:a16="http://schemas.microsoft.com/office/drawing/2014/main" id="{A1D7D8BE-5067-68A5-3AEE-69B2E09CFBA6}"/>
                </a:ext>
              </a:extLst>
            </p:cNvPr>
            <p:cNvSpPr/>
            <p:nvPr/>
          </p:nvSpPr>
          <p:spPr>
            <a:xfrm>
              <a:off x="4746852" y="3185553"/>
              <a:ext cx="1157529" cy="516876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sz="2000" dirty="0">
                  <a:solidFill>
                    <a:schemeClr val="lt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總督府</a:t>
              </a:r>
              <a:endParaRPr sz="1100" dirty="0"/>
            </a:p>
          </p:txBody>
        </p:sp>
        <p:sp>
          <p:nvSpPr>
            <p:cNvPr id="32" name="Google Shape;142;p6">
              <a:extLst>
                <a:ext uri="{FF2B5EF4-FFF2-40B4-BE49-F238E27FC236}">
                  <a16:creationId xmlns:a16="http://schemas.microsoft.com/office/drawing/2014/main" id="{C9C90A7A-E72E-C5F0-81D7-0476995A04E0}"/>
                </a:ext>
              </a:extLst>
            </p:cNvPr>
            <p:cNvSpPr/>
            <p:nvPr/>
          </p:nvSpPr>
          <p:spPr>
            <a:xfrm>
              <a:off x="3074463" y="3847290"/>
              <a:ext cx="1168407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五州（   ）</a:t>
              </a:r>
              <a:endParaRPr sz="18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3" name="Google Shape;142;p6">
              <a:extLst>
                <a:ext uri="{FF2B5EF4-FFF2-40B4-BE49-F238E27FC236}">
                  <a16:creationId xmlns:a16="http://schemas.microsoft.com/office/drawing/2014/main" id="{F14693FE-C319-F693-0392-7A00CC2BC255}"/>
                </a:ext>
              </a:extLst>
            </p:cNvPr>
            <p:cNvSpPr/>
            <p:nvPr/>
          </p:nvSpPr>
          <p:spPr>
            <a:xfrm>
              <a:off x="6382844" y="3856005"/>
              <a:ext cx="14547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三廳（丙）</a:t>
              </a:r>
              <a:endParaRPr sz="18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4" name="Google Shape;142;p6">
              <a:extLst>
                <a:ext uri="{FF2B5EF4-FFF2-40B4-BE49-F238E27FC236}">
                  <a16:creationId xmlns:a16="http://schemas.microsoft.com/office/drawing/2014/main" id="{7BF0CF97-2A61-CAB5-A82B-823D34C153DA}"/>
                </a:ext>
              </a:extLst>
            </p:cNvPr>
            <p:cNvSpPr/>
            <p:nvPr/>
          </p:nvSpPr>
          <p:spPr>
            <a:xfrm>
              <a:off x="2075657" y="4663216"/>
              <a:ext cx="1168407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市（   ）</a:t>
              </a:r>
              <a:endParaRPr sz="1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5" name="Google Shape;142;p6">
              <a:extLst>
                <a:ext uri="{FF2B5EF4-FFF2-40B4-BE49-F238E27FC236}">
                  <a16:creationId xmlns:a16="http://schemas.microsoft.com/office/drawing/2014/main" id="{6AF1FBD8-DDB0-295C-4CED-8D9A8AAB461B}"/>
                </a:ext>
              </a:extLst>
            </p:cNvPr>
            <p:cNvSpPr/>
            <p:nvPr/>
          </p:nvSpPr>
          <p:spPr>
            <a:xfrm>
              <a:off x="4105550" y="4663216"/>
              <a:ext cx="1168407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郡（   ）</a:t>
              </a:r>
              <a:endParaRPr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6" name="Google Shape;142;p6">
              <a:extLst>
                <a:ext uri="{FF2B5EF4-FFF2-40B4-BE49-F238E27FC236}">
                  <a16:creationId xmlns:a16="http://schemas.microsoft.com/office/drawing/2014/main" id="{B0BE31DE-E711-A833-A6D6-FAB7A8AD4AEE}"/>
                </a:ext>
              </a:extLst>
            </p:cNvPr>
            <p:cNvSpPr/>
            <p:nvPr/>
          </p:nvSpPr>
          <p:spPr>
            <a:xfrm>
              <a:off x="6581464" y="4663216"/>
              <a:ext cx="1168407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郡（   ）</a:t>
              </a:r>
              <a:endParaRPr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7" name="Google Shape;142;p6">
              <a:extLst>
                <a:ext uri="{FF2B5EF4-FFF2-40B4-BE49-F238E27FC236}">
                  <a16:creationId xmlns:a16="http://schemas.microsoft.com/office/drawing/2014/main" id="{A25AC8DF-A78E-4D64-E2BC-4781B211B8FD}"/>
                </a:ext>
              </a:extLst>
            </p:cNvPr>
            <p:cNvSpPr/>
            <p:nvPr/>
          </p:nvSpPr>
          <p:spPr>
            <a:xfrm>
              <a:off x="3658666" y="5716139"/>
              <a:ext cx="9309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街（   ）</a:t>
              </a:r>
              <a:endParaRPr sz="1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8" name="Google Shape;142;p6">
              <a:extLst>
                <a:ext uri="{FF2B5EF4-FFF2-40B4-BE49-F238E27FC236}">
                  <a16:creationId xmlns:a16="http://schemas.microsoft.com/office/drawing/2014/main" id="{764E3B2B-6DC5-2673-43B3-E311FA15A5B0}"/>
                </a:ext>
              </a:extLst>
            </p:cNvPr>
            <p:cNvSpPr/>
            <p:nvPr/>
          </p:nvSpPr>
          <p:spPr>
            <a:xfrm>
              <a:off x="4779894" y="5716139"/>
              <a:ext cx="9309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庄（   ）</a:t>
              </a:r>
              <a:endParaRPr sz="1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40" name="Google Shape;142;p6">
              <a:extLst>
                <a:ext uri="{FF2B5EF4-FFF2-40B4-BE49-F238E27FC236}">
                  <a16:creationId xmlns:a16="http://schemas.microsoft.com/office/drawing/2014/main" id="{0FAB247A-B8C1-05A2-F2AF-EEC0B38DD771}"/>
                </a:ext>
              </a:extLst>
            </p:cNvPr>
            <p:cNvSpPr/>
            <p:nvPr/>
          </p:nvSpPr>
          <p:spPr>
            <a:xfrm>
              <a:off x="6053523" y="5716139"/>
              <a:ext cx="9309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街（   ）</a:t>
              </a:r>
              <a:endParaRPr sz="1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41" name="Google Shape;142;p6">
              <a:extLst>
                <a:ext uri="{FF2B5EF4-FFF2-40B4-BE49-F238E27FC236}">
                  <a16:creationId xmlns:a16="http://schemas.microsoft.com/office/drawing/2014/main" id="{0C2456A4-D3CE-51D4-FF71-FC1241B57CF9}"/>
                </a:ext>
              </a:extLst>
            </p:cNvPr>
            <p:cNvSpPr/>
            <p:nvPr/>
          </p:nvSpPr>
          <p:spPr>
            <a:xfrm>
              <a:off x="7315509" y="5716139"/>
              <a:ext cx="9309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庄（   ）</a:t>
              </a:r>
              <a:endParaRPr sz="1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42" name="Google Shape;142;p6">
            <a:extLst>
              <a:ext uri="{FF2B5EF4-FFF2-40B4-BE49-F238E27FC236}">
                <a16:creationId xmlns:a16="http://schemas.microsoft.com/office/drawing/2014/main" id="{9FAA77D0-BCD5-0D25-C110-3CA88DCED19F}"/>
              </a:ext>
            </a:extLst>
          </p:cNvPr>
          <p:cNvSpPr/>
          <p:nvPr/>
        </p:nvSpPr>
        <p:spPr>
          <a:xfrm>
            <a:off x="8758425" y="3384191"/>
            <a:ext cx="1836909" cy="1702112"/>
          </a:xfrm>
          <a:prstGeom prst="flowChartProcess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150000"/>
              </a:lnSpc>
            </a:pPr>
            <a:r>
              <a:rPr lang="zh-TW" altLang="en-US" sz="18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甲、半民選</a:t>
            </a:r>
          </a:p>
          <a:p>
            <a:pPr lvl="0">
              <a:lnSpc>
                <a:spcPct val="150000"/>
              </a:lnSpc>
            </a:pPr>
            <a:r>
              <a:rPr lang="zh-TW" altLang="en-US" sz="18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乙、間接民選</a:t>
            </a:r>
          </a:p>
          <a:p>
            <a:pPr lvl="0">
              <a:lnSpc>
                <a:spcPct val="150000"/>
              </a:lnSpc>
            </a:pPr>
            <a:r>
              <a:rPr lang="zh-TW" altLang="en-US" sz="18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丙、官派</a:t>
            </a:r>
            <a:endParaRPr lang="zh-TW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1832316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4D291-564D-AC7B-4E4D-3B7F69422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D031302E-3DB1-7767-8104-287A74360DB9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595702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1937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年（昭和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10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）臺灣的地方制度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72E0D18F-983F-5D4B-7AAC-D7E5101817FE}"/>
              </a:ext>
            </a:extLst>
          </p:cNvPr>
          <p:cNvGrpSpPr/>
          <p:nvPr/>
        </p:nvGrpSpPr>
        <p:grpSpPr>
          <a:xfrm>
            <a:off x="1875055" y="2491303"/>
            <a:ext cx="6266488" cy="3016362"/>
            <a:chOff x="1979921" y="3177132"/>
            <a:chExt cx="6266488" cy="3016362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FAF54ECE-73F8-DD62-5496-FD502A81C4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" r="555" b="1449"/>
            <a:stretch/>
          </p:blipFill>
          <p:spPr>
            <a:xfrm>
              <a:off x="1979921" y="3177132"/>
              <a:ext cx="6163159" cy="3016362"/>
            </a:xfrm>
            <a:prstGeom prst="rect">
              <a:avLst/>
            </a:prstGeom>
          </p:spPr>
        </p:pic>
        <p:sp>
          <p:nvSpPr>
            <p:cNvPr id="6" name="Google Shape;142;p6">
              <a:extLst>
                <a:ext uri="{FF2B5EF4-FFF2-40B4-BE49-F238E27FC236}">
                  <a16:creationId xmlns:a16="http://schemas.microsoft.com/office/drawing/2014/main" id="{D464CDFA-2AA4-FD09-88CD-DAD4FCDC35D2}"/>
                </a:ext>
              </a:extLst>
            </p:cNvPr>
            <p:cNvSpPr/>
            <p:nvPr/>
          </p:nvSpPr>
          <p:spPr>
            <a:xfrm>
              <a:off x="4746852" y="3185553"/>
              <a:ext cx="1157529" cy="516876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sz="2000" dirty="0">
                  <a:solidFill>
                    <a:schemeClr val="lt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總督府</a:t>
              </a:r>
              <a:endParaRPr sz="1100" dirty="0"/>
            </a:p>
          </p:txBody>
        </p:sp>
        <p:sp>
          <p:nvSpPr>
            <p:cNvPr id="7" name="Google Shape;142;p6">
              <a:extLst>
                <a:ext uri="{FF2B5EF4-FFF2-40B4-BE49-F238E27FC236}">
                  <a16:creationId xmlns:a16="http://schemas.microsoft.com/office/drawing/2014/main" id="{49D27146-DA07-8504-6D08-0C5D8F05F368}"/>
                </a:ext>
              </a:extLst>
            </p:cNvPr>
            <p:cNvSpPr/>
            <p:nvPr/>
          </p:nvSpPr>
          <p:spPr>
            <a:xfrm>
              <a:off x="3074463" y="3847290"/>
              <a:ext cx="1168407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五州（乙）</a:t>
              </a:r>
              <a:endParaRPr sz="18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8" name="Google Shape;142;p6">
              <a:extLst>
                <a:ext uri="{FF2B5EF4-FFF2-40B4-BE49-F238E27FC236}">
                  <a16:creationId xmlns:a16="http://schemas.microsoft.com/office/drawing/2014/main" id="{2B4DB039-9813-ED13-9506-F2465FAA6DE9}"/>
                </a:ext>
              </a:extLst>
            </p:cNvPr>
            <p:cNvSpPr/>
            <p:nvPr/>
          </p:nvSpPr>
          <p:spPr>
            <a:xfrm>
              <a:off x="6382844" y="3856005"/>
              <a:ext cx="14547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三廳（丙）</a:t>
              </a:r>
              <a:endParaRPr sz="18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9" name="Google Shape;142;p6">
              <a:extLst>
                <a:ext uri="{FF2B5EF4-FFF2-40B4-BE49-F238E27FC236}">
                  <a16:creationId xmlns:a16="http://schemas.microsoft.com/office/drawing/2014/main" id="{15328E53-6547-B492-59A4-EDBDDDEAD0B5}"/>
                </a:ext>
              </a:extLst>
            </p:cNvPr>
            <p:cNvSpPr/>
            <p:nvPr/>
          </p:nvSpPr>
          <p:spPr>
            <a:xfrm>
              <a:off x="2075657" y="4663216"/>
              <a:ext cx="1168407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180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市（甲）</a:t>
              </a:r>
              <a:endParaRPr sz="1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0" name="Google Shape;142;p6">
              <a:extLst>
                <a:ext uri="{FF2B5EF4-FFF2-40B4-BE49-F238E27FC236}">
                  <a16:creationId xmlns:a16="http://schemas.microsoft.com/office/drawing/2014/main" id="{338ACDB2-7FFE-9E9B-DEF7-91376B9E2264}"/>
                </a:ext>
              </a:extLst>
            </p:cNvPr>
            <p:cNvSpPr/>
            <p:nvPr/>
          </p:nvSpPr>
          <p:spPr>
            <a:xfrm>
              <a:off x="4105550" y="4663216"/>
              <a:ext cx="1168407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 algn="ctr"/>
              <a:r>
                <a:rPr lang="zh-TW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郡（</a:t>
              </a:r>
              <a:r>
                <a:rPr lang="zh-TW" alt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丙</a:t>
              </a:r>
              <a:r>
                <a:rPr lang="zh-TW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）</a:t>
              </a:r>
              <a:endParaRPr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" name="Google Shape;142;p6">
              <a:extLst>
                <a:ext uri="{FF2B5EF4-FFF2-40B4-BE49-F238E27FC236}">
                  <a16:creationId xmlns:a16="http://schemas.microsoft.com/office/drawing/2014/main" id="{21A0D4B2-E8CC-D0CA-BA4C-6141707197B5}"/>
                </a:ext>
              </a:extLst>
            </p:cNvPr>
            <p:cNvSpPr/>
            <p:nvPr/>
          </p:nvSpPr>
          <p:spPr>
            <a:xfrm>
              <a:off x="6581464" y="4663216"/>
              <a:ext cx="1168407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 algn="ctr"/>
              <a:r>
                <a:rPr lang="zh-TW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郡（</a:t>
              </a:r>
              <a:r>
                <a:rPr lang="zh-TW" altLang="en-US" sz="18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丙</a:t>
              </a:r>
              <a:r>
                <a:rPr lang="zh-TW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）</a:t>
              </a:r>
              <a:endParaRPr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" name="Google Shape;142;p6">
              <a:extLst>
                <a:ext uri="{FF2B5EF4-FFF2-40B4-BE49-F238E27FC236}">
                  <a16:creationId xmlns:a16="http://schemas.microsoft.com/office/drawing/2014/main" id="{1E4FC34C-5328-DB23-EA33-88CDD4760D0A}"/>
                </a:ext>
              </a:extLst>
            </p:cNvPr>
            <p:cNvSpPr/>
            <p:nvPr/>
          </p:nvSpPr>
          <p:spPr>
            <a:xfrm>
              <a:off x="3658666" y="5716139"/>
              <a:ext cx="9309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 algn="ctr"/>
              <a:r>
                <a:rPr lang="zh-TW" altLang="en-US" sz="1800" spc="-15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街（甲）</a:t>
              </a:r>
              <a:endParaRPr sz="1800" spc="-15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3" name="Google Shape;142;p6">
              <a:extLst>
                <a:ext uri="{FF2B5EF4-FFF2-40B4-BE49-F238E27FC236}">
                  <a16:creationId xmlns:a16="http://schemas.microsoft.com/office/drawing/2014/main" id="{16CF9654-E12A-7AA9-3BE0-0199498EDFDB}"/>
                </a:ext>
              </a:extLst>
            </p:cNvPr>
            <p:cNvSpPr/>
            <p:nvPr/>
          </p:nvSpPr>
          <p:spPr>
            <a:xfrm>
              <a:off x="4779894" y="5716139"/>
              <a:ext cx="9309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 algn="ctr"/>
              <a:r>
                <a:rPr lang="zh-TW" altLang="en-US" sz="1800" spc="-15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庄（甲）</a:t>
              </a:r>
              <a:endParaRPr sz="1800" spc="-15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4" name="Google Shape;142;p6">
              <a:extLst>
                <a:ext uri="{FF2B5EF4-FFF2-40B4-BE49-F238E27FC236}">
                  <a16:creationId xmlns:a16="http://schemas.microsoft.com/office/drawing/2014/main" id="{F1EAEA93-9FB4-E1CA-9430-A3B5BC8F4994}"/>
                </a:ext>
              </a:extLst>
            </p:cNvPr>
            <p:cNvSpPr/>
            <p:nvPr/>
          </p:nvSpPr>
          <p:spPr>
            <a:xfrm>
              <a:off x="6053523" y="5716139"/>
              <a:ext cx="9309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 algn="ctr"/>
              <a:r>
                <a:rPr lang="zh-TW" altLang="en-US" sz="1800" spc="-15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街（甲）</a:t>
              </a:r>
              <a:endParaRPr sz="1800" spc="-15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" name="Google Shape;142;p6">
              <a:extLst>
                <a:ext uri="{FF2B5EF4-FFF2-40B4-BE49-F238E27FC236}">
                  <a16:creationId xmlns:a16="http://schemas.microsoft.com/office/drawing/2014/main" id="{27E4149B-EE08-5E13-DAAD-DEF1E5A8BA9D}"/>
                </a:ext>
              </a:extLst>
            </p:cNvPr>
            <p:cNvSpPr/>
            <p:nvPr/>
          </p:nvSpPr>
          <p:spPr>
            <a:xfrm>
              <a:off x="7315509" y="5716139"/>
              <a:ext cx="930900" cy="464828"/>
            </a:xfrm>
            <a:prstGeom prst="flowChartProcess">
              <a:avLst/>
            </a:prstGeom>
            <a:noFill/>
            <a:ln w="1905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lvl="0" algn="ctr"/>
              <a:r>
                <a:rPr lang="zh-TW" altLang="en-US" sz="1800" spc="-150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庄（甲）</a:t>
              </a:r>
              <a:endParaRPr sz="1800" spc="-15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6" name="Google Shape;142;p6">
            <a:extLst>
              <a:ext uri="{FF2B5EF4-FFF2-40B4-BE49-F238E27FC236}">
                <a16:creationId xmlns:a16="http://schemas.microsoft.com/office/drawing/2014/main" id="{C383A951-2EFA-0B78-D8C2-DB4DA1A505B1}"/>
              </a:ext>
            </a:extLst>
          </p:cNvPr>
          <p:cNvSpPr/>
          <p:nvPr/>
        </p:nvSpPr>
        <p:spPr>
          <a:xfrm>
            <a:off x="8223043" y="3016600"/>
            <a:ext cx="1836909" cy="1702112"/>
          </a:xfrm>
          <a:prstGeom prst="flowChartProcess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150000"/>
              </a:lnSpc>
            </a:pPr>
            <a:r>
              <a:rPr lang="zh-TW" altLang="en-US" sz="18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甲、半民選</a:t>
            </a:r>
          </a:p>
          <a:p>
            <a:pPr lvl="0">
              <a:lnSpc>
                <a:spcPct val="150000"/>
              </a:lnSpc>
            </a:pPr>
            <a:r>
              <a:rPr lang="zh-TW" altLang="en-US" sz="18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乙、間接民選</a:t>
            </a:r>
          </a:p>
          <a:p>
            <a:pPr lvl="0">
              <a:lnSpc>
                <a:spcPct val="150000"/>
              </a:lnSpc>
            </a:pPr>
            <a:r>
              <a:rPr lang="zh-TW" altLang="en-US" sz="18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丙、官派</a:t>
            </a:r>
            <a:endParaRPr lang="zh-TW" altLang="en-US" sz="1800" dirty="0"/>
          </a:p>
        </p:txBody>
      </p:sp>
      <p:sp>
        <p:nvSpPr>
          <p:cNvPr id="17" name="Google Shape;149;p7">
            <a:extLst>
              <a:ext uri="{FF2B5EF4-FFF2-40B4-BE49-F238E27FC236}">
                <a16:creationId xmlns:a16="http://schemas.microsoft.com/office/drawing/2014/main" id="{7933FD4F-E06A-857D-2C2B-4B4526235798}"/>
              </a:ext>
            </a:extLst>
          </p:cNvPr>
          <p:cNvSpPr/>
          <p:nvPr/>
        </p:nvSpPr>
        <p:spPr>
          <a:xfrm>
            <a:off x="10051901" y="3331970"/>
            <a:ext cx="530087" cy="263791"/>
          </a:xfrm>
          <a:prstGeom prst="flowChartProcess">
            <a:avLst/>
          </a:prstGeom>
          <a:solidFill>
            <a:srgbClr val="BE8661"/>
          </a:solid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8" name="Google Shape;149;p7">
            <a:extLst>
              <a:ext uri="{FF2B5EF4-FFF2-40B4-BE49-F238E27FC236}">
                <a16:creationId xmlns:a16="http://schemas.microsoft.com/office/drawing/2014/main" id="{FD7A1BC9-2824-0CBB-B218-645233A226B0}"/>
              </a:ext>
            </a:extLst>
          </p:cNvPr>
          <p:cNvSpPr/>
          <p:nvPr/>
        </p:nvSpPr>
        <p:spPr>
          <a:xfrm>
            <a:off x="10051901" y="3738370"/>
            <a:ext cx="530087" cy="263791"/>
          </a:xfrm>
          <a:prstGeom prst="flowChartProcess">
            <a:avLst/>
          </a:prstGeom>
          <a:solidFill>
            <a:srgbClr val="FED55C"/>
          </a:solid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9" name="Google Shape;149;p7">
            <a:extLst>
              <a:ext uri="{FF2B5EF4-FFF2-40B4-BE49-F238E27FC236}">
                <a16:creationId xmlns:a16="http://schemas.microsoft.com/office/drawing/2014/main" id="{82B15F56-D960-C438-64A6-758825B789E0}"/>
              </a:ext>
            </a:extLst>
          </p:cNvPr>
          <p:cNvSpPr/>
          <p:nvPr/>
        </p:nvSpPr>
        <p:spPr>
          <a:xfrm>
            <a:off x="10051901" y="4144770"/>
            <a:ext cx="530087" cy="263791"/>
          </a:xfrm>
          <a:prstGeom prst="flowChartProcess">
            <a:avLst/>
          </a:prstGeom>
          <a:solidFill>
            <a:srgbClr val="FCE2C4"/>
          </a:solid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0" name="Google Shape;142;p6">
            <a:extLst>
              <a:ext uri="{FF2B5EF4-FFF2-40B4-BE49-F238E27FC236}">
                <a16:creationId xmlns:a16="http://schemas.microsoft.com/office/drawing/2014/main" id="{5BB9D363-0421-23BE-0F84-BE2FA19FD9C4}"/>
              </a:ext>
            </a:extLst>
          </p:cNvPr>
          <p:cNvSpPr/>
          <p:nvPr/>
        </p:nvSpPr>
        <p:spPr>
          <a:xfrm>
            <a:off x="2965321" y="3589099"/>
            <a:ext cx="1168407" cy="464828"/>
          </a:xfrm>
          <a:prstGeom prst="flowChartProcess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>
                <a:solidFill>
                  <a:schemeClr val="accent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州會議員</a:t>
            </a:r>
            <a:endParaRPr dirty="0">
              <a:solidFill>
                <a:schemeClr val="accent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1" name="Google Shape;142;p6">
            <a:extLst>
              <a:ext uri="{FF2B5EF4-FFF2-40B4-BE49-F238E27FC236}">
                <a16:creationId xmlns:a16="http://schemas.microsoft.com/office/drawing/2014/main" id="{C258EF01-32B9-3407-7925-9889CFBB276F}"/>
              </a:ext>
            </a:extLst>
          </p:cNvPr>
          <p:cNvSpPr/>
          <p:nvPr/>
        </p:nvSpPr>
        <p:spPr>
          <a:xfrm>
            <a:off x="1970790" y="4479414"/>
            <a:ext cx="1168407" cy="464828"/>
          </a:xfrm>
          <a:prstGeom prst="flowChartProcess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>
                <a:solidFill>
                  <a:schemeClr val="accent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市會議員</a:t>
            </a:r>
            <a:endParaRPr dirty="0">
              <a:solidFill>
                <a:schemeClr val="accent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2" name="Google Shape;142;p6">
            <a:extLst>
              <a:ext uri="{FF2B5EF4-FFF2-40B4-BE49-F238E27FC236}">
                <a16:creationId xmlns:a16="http://schemas.microsoft.com/office/drawing/2014/main" id="{5F7B5B75-6DC2-3F77-8EF4-AE0401FA8BB4}"/>
              </a:ext>
            </a:extLst>
          </p:cNvPr>
          <p:cNvSpPr/>
          <p:nvPr/>
        </p:nvSpPr>
        <p:spPr>
          <a:xfrm>
            <a:off x="3416480" y="5514515"/>
            <a:ext cx="1168407" cy="464828"/>
          </a:xfrm>
          <a:prstGeom prst="flowChartProcess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>
                <a:solidFill>
                  <a:schemeClr val="accent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街協議會員</a:t>
            </a:r>
            <a:endParaRPr dirty="0">
              <a:solidFill>
                <a:schemeClr val="accent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3" name="Google Shape;142;p6">
            <a:extLst>
              <a:ext uri="{FF2B5EF4-FFF2-40B4-BE49-F238E27FC236}">
                <a16:creationId xmlns:a16="http://schemas.microsoft.com/office/drawing/2014/main" id="{4EF05C52-6B93-56E1-6625-B382F8399FCE}"/>
              </a:ext>
            </a:extLst>
          </p:cNvPr>
          <p:cNvSpPr/>
          <p:nvPr/>
        </p:nvSpPr>
        <p:spPr>
          <a:xfrm>
            <a:off x="4495472" y="5514515"/>
            <a:ext cx="1168407" cy="464828"/>
          </a:xfrm>
          <a:prstGeom prst="flowChartProcess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>
                <a:solidFill>
                  <a:schemeClr val="accent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庄協議會員</a:t>
            </a:r>
            <a:endParaRPr dirty="0">
              <a:solidFill>
                <a:schemeClr val="accent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4" name="Google Shape;142;p6">
            <a:extLst>
              <a:ext uri="{FF2B5EF4-FFF2-40B4-BE49-F238E27FC236}">
                <a16:creationId xmlns:a16="http://schemas.microsoft.com/office/drawing/2014/main" id="{4ABAFDCC-51BA-9019-7377-2E615E0EBB86}"/>
              </a:ext>
            </a:extLst>
          </p:cNvPr>
          <p:cNvSpPr/>
          <p:nvPr/>
        </p:nvSpPr>
        <p:spPr>
          <a:xfrm>
            <a:off x="5820046" y="5514515"/>
            <a:ext cx="1168407" cy="464828"/>
          </a:xfrm>
          <a:prstGeom prst="flowChartProcess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>
                <a:solidFill>
                  <a:schemeClr val="accent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街協議會員</a:t>
            </a:r>
            <a:endParaRPr dirty="0">
              <a:solidFill>
                <a:schemeClr val="accent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5" name="Google Shape;142;p6">
            <a:extLst>
              <a:ext uri="{FF2B5EF4-FFF2-40B4-BE49-F238E27FC236}">
                <a16:creationId xmlns:a16="http://schemas.microsoft.com/office/drawing/2014/main" id="{19572ABA-FB6F-5C88-FA17-38ECFC7A51FD}"/>
              </a:ext>
            </a:extLst>
          </p:cNvPr>
          <p:cNvSpPr/>
          <p:nvPr/>
        </p:nvSpPr>
        <p:spPr>
          <a:xfrm>
            <a:off x="7054636" y="5514515"/>
            <a:ext cx="1168407" cy="464828"/>
          </a:xfrm>
          <a:prstGeom prst="flowChartProcess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>
                <a:solidFill>
                  <a:schemeClr val="accent2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庄協議會員</a:t>
            </a:r>
            <a:endParaRPr dirty="0">
              <a:solidFill>
                <a:schemeClr val="accent2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63766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7C2FFD1E-AD7C-1790-E5E5-0778626BA02D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日治時期的地方議員選舉 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graphicFrame>
        <p:nvGraphicFramePr>
          <p:cNvPr id="3" name="Google Shape;184;p8">
            <a:extLst>
              <a:ext uri="{FF2B5EF4-FFF2-40B4-BE49-F238E27FC236}">
                <a16:creationId xmlns:a16="http://schemas.microsoft.com/office/drawing/2014/main" id="{F0BCB4AC-EF51-8ED2-8A0D-41F87F6484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1445512"/>
              </p:ext>
            </p:extLst>
          </p:nvPr>
        </p:nvGraphicFramePr>
        <p:xfrm>
          <a:off x="1145592" y="2237665"/>
          <a:ext cx="9900815" cy="339259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7059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34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00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112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921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200" u="none" strike="noStrike" cap="none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80752" marR="80752" marT="40376" marB="40376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u="none" strike="noStrike" cap="none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選舉日期</a:t>
                      </a:r>
                      <a:endParaRPr sz="1200" dirty="0"/>
                    </a:p>
                  </a:txBody>
                  <a:tcPr marL="80752" marR="80752" marT="40376" marB="40376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u="none" strike="noStrike" cap="none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選舉名稱</a:t>
                      </a:r>
                      <a:endParaRPr sz="1200" dirty="0"/>
                    </a:p>
                  </a:txBody>
                  <a:tcPr marL="80752" marR="80752" marT="40376" marB="40376" anchor="ctr">
                    <a:solidFill>
                      <a:srgbClr val="FED55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u="none" strike="noStrike" cap="none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選舉方式</a:t>
                      </a:r>
                      <a:endParaRPr sz="1200" dirty="0"/>
                    </a:p>
                  </a:txBody>
                  <a:tcPr marL="80752" marR="80752" marT="40376" marB="40376" anchor="ctr">
                    <a:solidFill>
                      <a:srgbClr val="FED5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357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ts val="29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800" u="none" strike="noStrike" cap="none" spc="-15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第</a:t>
                      </a:r>
                      <a:endParaRPr sz="2800" spc="-150" dirty="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lnSpc>
                          <a:spcPts val="29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800" spc="-15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一</a:t>
                      </a:r>
                      <a:endParaRPr sz="2800" spc="-150" dirty="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lnSpc>
                          <a:spcPts val="296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800" spc="-15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屆</a:t>
                      </a:r>
                      <a:endParaRPr sz="1600" spc="-150" dirty="0"/>
                    </a:p>
                  </a:txBody>
                  <a:tcPr marL="80743" marR="80743" marT="40371" marB="40371" anchor="ctr">
                    <a:solidFill>
                      <a:srgbClr val="DE9D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1935.11.22</a:t>
                      </a:r>
                      <a:endParaRPr sz="2400" dirty="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市會議員、街庄協議會員選舉</a:t>
                      </a:r>
                      <a:endParaRPr sz="1400" dirty="0"/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直接民選</a:t>
                      </a:r>
                      <a:endParaRPr sz="1400"/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9391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1936.11.20</a:t>
                      </a:r>
                      <a:endParaRPr sz="2400" dirty="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州會議員選舉</a:t>
                      </a:r>
                      <a:endParaRPr sz="1400"/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Microsoft JhengHei"/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間接民選</a:t>
                      </a:r>
                      <a:endParaRPr sz="1400" dirty="0"/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2304"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8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第</a:t>
                      </a:r>
                      <a:endParaRPr sz="2800" dirty="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8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二</a:t>
                      </a:r>
                      <a:endParaRPr sz="2800" dirty="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8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屆</a:t>
                      </a:r>
                      <a:endParaRPr sz="1600" dirty="0"/>
                    </a:p>
                  </a:txBody>
                  <a:tcPr marL="80743" marR="80743" marT="40371" marB="40371" anchor="ctr">
                    <a:solidFill>
                      <a:srgbClr val="DE9D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1939.11.22</a:t>
                      </a:r>
                      <a:endParaRPr sz="240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Microsoft JhengHei"/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市會議員、街庄協議會員選舉</a:t>
                      </a:r>
                      <a:endParaRPr sz="1400" dirty="0"/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直接民選</a:t>
                      </a:r>
                      <a:endParaRPr sz="1400"/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0333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1940.11.20</a:t>
                      </a:r>
                      <a:endParaRPr sz="2400" dirty="0"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40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州會議員選舉</a:t>
                      </a:r>
                      <a:endParaRPr sz="1400"/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Microsoft JhengHei"/>
                        <a:buNone/>
                      </a:pPr>
                      <a:r>
                        <a:rPr lang="zh-TW" sz="2400" dirty="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間接民選</a:t>
                      </a:r>
                      <a:endParaRPr sz="1400" dirty="0"/>
                    </a:p>
                  </a:txBody>
                  <a:tcPr marL="80752" marR="80752" marT="40376" marB="40376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文字方塊 3">
            <a:extLst>
              <a:ext uri="{FF2B5EF4-FFF2-40B4-BE49-F238E27FC236}">
                <a16:creationId xmlns:a16="http://schemas.microsoft.com/office/drawing/2014/main" id="{A088DAF6-2B1C-2974-2DC8-A55609FB7C90}"/>
              </a:ext>
            </a:extLst>
          </p:cNvPr>
          <p:cNvSpPr txBox="1"/>
          <p:nvPr/>
        </p:nvSpPr>
        <p:spPr>
          <a:xfrm>
            <a:off x="1513840" y="6031000"/>
            <a:ext cx="9164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dirty="0">
                <a:solidFill>
                  <a:srgbClr val="DE9D7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資料出處：王御風，</a:t>
            </a:r>
            <a:r>
              <a:rPr kumimoji="1" lang="en-US" altLang="zh-TW" sz="1600" dirty="0">
                <a:solidFill>
                  <a:srgbClr val="DE9D7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《</a:t>
            </a:r>
            <a:r>
              <a:rPr kumimoji="1" lang="zh-TW" altLang="en-US" sz="1600" dirty="0">
                <a:solidFill>
                  <a:srgbClr val="DE9D7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臺灣選舉史：華人世界最民主的國家</a:t>
            </a:r>
            <a:r>
              <a:rPr kumimoji="1" lang="en" altLang="zh-TW" sz="1600" dirty="0">
                <a:solidFill>
                  <a:srgbClr val="DE9D7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Taiwan》</a:t>
            </a:r>
            <a:r>
              <a:rPr kumimoji="1" lang="zh-TW" altLang="en" sz="1600" dirty="0">
                <a:solidFill>
                  <a:srgbClr val="DE9D7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kumimoji="1" lang="zh-TW" altLang="en-US" sz="1600" dirty="0">
                <a:solidFill>
                  <a:srgbClr val="DE9D7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臺中：好讀出版社，</a:t>
            </a:r>
            <a:r>
              <a:rPr kumimoji="1" lang="en-US" altLang="zh-TW" sz="1600" dirty="0">
                <a:solidFill>
                  <a:srgbClr val="DE9D7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2016</a:t>
            </a:r>
            <a:r>
              <a:rPr kumimoji="1" lang="zh-TW" altLang="en-US" sz="1600" dirty="0">
                <a:solidFill>
                  <a:srgbClr val="DE9D7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</a:p>
        </p:txBody>
      </p:sp>
      <p:grpSp>
        <p:nvGrpSpPr>
          <p:cNvPr id="10" name="群組 9">
            <a:extLst>
              <a:ext uri="{FF2B5EF4-FFF2-40B4-BE49-F238E27FC236}">
                <a16:creationId xmlns:a16="http://schemas.microsoft.com/office/drawing/2014/main" id="{7995D603-AAD4-683F-FFF5-E40F95FC0B0F}"/>
              </a:ext>
            </a:extLst>
          </p:cNvPr>
          <p:cNvGrpSpPr/>
          <p:nvPr/>
        </p:nvGrpSpPr>
        <p:grpSpPr>
          <a:xfrm>
            <a:off x="2919042" y="-1934410"/>
            <a:ext cx="5575700" cy="959892"/>
            <a:chOff x="2419038" y="-1961878"/>
            <a:chExt cx="5575700" cy="959892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E3D0A1FD-EFD5-BEFA-AFFD-45D90190D3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19038" y="-1961878"/>
              <a:ext cx="5575700" cy="959892"/>
            </a:xfrm>
            <a:prstGeom prst="rect">
              <a:avLst/>
            </a:prstGeom>
          </p:spPr>
        </p:pic>
        <p:sp>
          <p:nvSpPr>
            <p:cNvPr id="8" name="Google Shape;96;p2">
              <a:extLst>
                <a:ext uri="{FF2B5EF4-FFF2-40B4-BE49-F238E27FC236}">
                  <a16:creationId xmlns:a16="http://schemas.microsoft.com/office/drawing/2014/main" id="{24658003-CECD-D4FB-2BA4-D061380340B7}"/>
                </a:ext>
              </a:extLst>
            </p:cNvPr>
            <p:cNvSpPr/>
            <p:nvPr/>
          </p:nvSpPr>
          <p:spPr>
            <a:xfrm>
              <a:off x="2419038" y="-1879134"/>
              <a:ext cx="5575700" cy="794403"/>
            </a:xfrm>
            <a:custGeom>
              <a:avLst/>
              <a:gdLst>
                <a:gd name="connsiteX0" fmla="*/ 0 w 5575700"/>
                <a:gd name="connsiteY0" fmla="*/ 0 h 794403"/>
                <a:gd name="connsiteX1" fmla="*/ 641206 w 5575700"/>
                <a:gd name="connsiteY1" fmla="*/ 0 h 794403"/>
                <a:gd name="connsiteX2" fmla="*/ 1170897 w 5575700"/>
                <a:gd name="connsiteY2" fmla="*/ 0 h 794403"/>
                <a:gd name="connsiteX3" fmla="*/ 1979374 w 5575700"/>
                <a:gd name="connsiteY3" fmla="*/ 0 h 794403"/>
                <a:gd name="connsiteX4" fmla="*/ 2620579 w 5575700"/>
                <a:gd name="connsiteY4" fmla="*/ 0 h 794403"/>
                <a:gd name="connsiteX5" fmla="*/ 3261785 w 5575700"/>
                <a:gd name="connsiteY5" fmla="*/ 0 h 794403"/>
                <a:gd name="connsiteX6" fmla="*/ 4070261 w 5575700"/>
                <a:gd name="connsiteY6" fmla="*/ 0 h 794403"/>
                <a:gd name="connsiteX7" fmla="*/ 4655710 w 5575700"/>
                <a:gd name="connsiteY7" fmla="*/ 0 h 794403"/>
                <a:gd name="connsiteX8" fmla="*/ 5575700 w 5575700"/>
                <a:gd name="connsiteY8" fmla="*/ 0 h 794403"/>
                <a:gd name="connsiteX9" fmla="*/ 5575700 w 5575700"/>
                <a:gd name="connsiteY9" fmla="*/ 413090 h 794403"/>
                <a:gd name="connsiteX10" fmla="*/ 5575700 w 5575700"/>
                <a:gd name="connsiteY10" fmla="*/ 794403 h 794403"/>
                <a:gd name="connsiteX11" fmla="*/ 4878738 w 5575700"/>
                <a:gd name="connsiteY11" fmla="*/ 794403 h 794403"/>
                <a:gd name="connsiteX12" fmla="*/ 4237532 w 5575700"/>
                <a:gd name="connsiteY12" fmla="*/ 794403 h 794403"/>
                <a:gd name="connsiteX13" fmla="*/ 3429056 w 5575700"/>
                <a:gd name="connsiteY13" fmla="*/ 794403 h 794403"/>
                <a:gd name="connsiteX14" fmla="*/ 2620579 w 5575700"/>
                <a:gd name="connsiteY14" fmla="*/ 794403 h 794403"/>
                <a:gd name="connsiteX15" fmla="*/ 2035131 w 5575700"/>
                <a:gd name="connsiteY15" fmla="*/ 794403 h 794403"/>
                <a:gd name="connsiteX16" fmla="*/ 1338168 w 5575700"/>
                <a:gd name="connsiteY16" fmla="*/ 794403 h 794403"/>
                <a:gd name="connsiteX17" fmla="*/ 0 w 5575700"/>
                <a:gd name="connsiteY17" fmla="*/ 794403 h 794403"/>
                <a:gd name="connsiteX18" fmla="*/ 0 w 5575700"/>
                <a:gd name="connsiteY18" fmla="*/ 397202 h 794403"/>
                <a:gd name="connsiteX19" fmla="*/ 0 w 5575700"/>
                <a:gd name="connsiteY19" fmla="*/ 0 h 79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75700" h="794403" extrusionOk="0">
                  <a:moveTo>
                    <a:pt x="0" y="0"/>
                  </a:moveTo>
                  <a:cubicBezTo>
                    <a:pt x="211765" y="23729"/>
                    <a:pt x="510741" y="1572"/>
                    <a:pt x="641206" y="0"/>
                  </a:cubicBezTo>
                  <a:cubicBezTo>
                    <a:pt x="771671" y="-1572"/>
                    <a:pt x="1038616" y="-5169"/>
                    <a:pt x="1170897" y="0"/>
                  </a:cubicBezTo>
                  <a:cubicBezTo>
                    <a:pt x="1303178" y="5169"/>
                    <a:pt x="1594720" y="-36621"/>
                    <a:pt x="1979374" y="0"/>
                  </a:cubicBezTo>
                  <a:cubicBezTo>
                    <a:pt x="2364028" y="36621"/>
                    <a:pt x="2381640" y="13750"/>
                    <a:pt x="2620579" y="0"/>
                  </a:cubicBezTo>
                  <a:cubicBezTo>
                    <a:pt x="2859518" y="-13750"/>
                    <a:pt x="3064597" y="16414"/>
                    <a:pt x="3261785" y="0"/>
                  </a:cubicBezTo>
                  <a:cubicBezTo>
                    <a:pt x="3458973" y="-16414"/>
                    <a:pt x="3783241" y="23171"/>
                    <a:pt x="4070261" y="0"/>
                  </a:cubicBezTo>
                  <a:cubicBezTo>
                    <a:pt x="4357281" y="-23171"/>
                    <a:pt x="4453533" y="-21724"/>
                    <a:pt x="4655710" y="0"/>
                  </a:cubicBezTo>
                  <a:cubicBezTo>
                    <a:pt x="4857887" y="21724"/>
                    <a:pt x="5267812" y="-27364"/>
                    <a:pt x="5575700" y="0"/>
                  </a:cubicBezTo>
                  <a:cubicBezTo>
                    <a:pt x="5566512" y="132443"/>
                    <a:pt x="5558175" y="258564"/>
                    <a:pt x="5575700" y="413090"/>
                  </a:cubicBezTo>
                  <a:cubicBezTo>
                    <a:pt x="5593226" y="567616"/>
                    <a:pt x="5560674" y="632422"/>
                    <a:pt x="5575700" y="794403"/>
                  </a:cubicBezTo>
                  <a:cubicBezTo>
                    <a:pt x="5354489" y="822255"/>
                    <a:pt x="5042737" y="769330"/>
                    <a:pt x="4878738" y="794403"/>
                  </a:cubicBezTo>
                  <a:cubicBezTo>
                    <a:pt x="4714739" y="819476"/>
                    <a:pt x="4441789" y="774805"/>
                    <a:pt x="4237532" y="794403"/>
                  </a:cubicBezTo>
                  <a:cubicBezTo>
                    <a:pt x="4033275" y="814001"/>
                    <a:pt x="3737880" y="760395"/>
                    <a:pt x="3429056" y="794403"/>
                  </a:cubicBezTo>
                  <a:cubicBezTo>
                    <a:pt x="3120232" y="828411"/>
                    <a:pt x="2851943" y="809563"/>
                    <a:pt x="2620579" y="794403"/>
                  </a:cubicBezTo>
                  <a:cubicBezTo>
                    <a:pt x="2389215" y="779243"/>
                    <a:pt x="2241826" y="802544"/>
                    <a:pt x="2035131" y="794403"/>
                  </a:cubicBezTo>
                  <a:cubicBezTo>
                    <a:pt x="1828436" y="786262"/>
                    <a:pt x="1550428" y="821870"/>
                    <a:pt x="1338168" y="794403"/>
                  </a:cubicBezTo>
                  <a:cubicBezTo>
                    <a:pt x="1125908" y="766936"/>
                    <a:pt x="359060" y="834217"/>
                    <a:pt x="0" y="794403"/>
                  </a:cubicBezTo>
                  <a:cubicBezTo>
                    <a:pt x="-11239" y="648170"/>
                    <a:pt x="8918" y="592633"/>
                    <a:pt x="0" y="397202"/>
                  </a:cubicBezTo>
                  <a:cubicBezTo>
                    <a:pt x="-8918" y="201771"/>
                    <a:pt x="2415" y="126728"/>
                    <a:pt x="0" y="0"/>
                  </a:cubicBezTo>
                  <a:close/>
                </a:path>
              </a:pathLst>
            </a:custGeom>
            <a:noFill/>
            <a:ln w="28575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txBody>
            <a:bodyPr spcFirstLastPara="1" wrap="square" lIns="216000" tIns="180000" rIns="180000" bIns="180000" anchor="t" anchorCtr="0">
              <a:spAutoFit/>
            </a:bodyPr>
            <a:lstStyle/>
            <a:p>
              <a:pPr lvl="0" algn="ctr"/>
              <a:r>
                <a:rPr lang="zh-TW" altLang="en-US" sz="28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因戰爭停辦選舉，故僅辦理兩屆</a:t>
              </a:r>
            </a:p>
          </p:txBody>
        </p:sp>
      </p:grp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77DAA09F-1B3B-3451-4770-E129B0CC01B5}"/>
              </a:ext>
            </a:extLst>
          </p:cNvPr>
          <p:cNvGrpSpPr/>
          <p:nvPr/>
        </p:nvGrpSpPr>
        <p:grpSpPr>
          <a:xfrm rot="20689961">
            <a:off x="3308148" y="3508042"/>
            <a:ext cx="5575701" cy="851843"/>
            <a:chOff x="9272957" y="-2384893"/>
            <a:chExt cx="5575701" cy="851843"/>
          </a:xfrm>
        </p:grpSpPr>
        <p:pic>
          <p:nvPicPr>
            <p:cNvPr id="11" name="圖片 10">
              <a:extLst>
                <a:ext uri="{FF2B5EF4-FFF2-40B4-BE49-F238E27FC236}">
                  <a16:creationId xmlns:a16="http://schemas.microsoft.com/office/drawing/2014/main" id="{07403794-BAAF-BBC8-AB5A-1A8F76C1FE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72957" y="-2384893"/>
              <a:ext cx="5575701" cy="851843"/>
            </a:xfrm>
            <a:prstGeom prst="rect">
              <a:avLst/>
            </a:prstGeom>
          </p:spPr>
        </p:pic>
        <p:sp>
          <p:nvSpPr>
            <p:cNvPr id="12" name="Google Shape;96;p2">
              <a:extLst>
                <a:ext uri="{FF2B5EF4-FFF2-40B4-BE49-F238E27FC236}">
                  <a16:creationId xmlns:a16="http://schemas.microsoft.com/office/drawing/2014/main" id="{4A8B94F7-3F33-3C37-3A6B-F5978617153D}"/>
                </a:ext>
              </a:extLst>
            </p:cNvPr>
            <p:cNvSpPr/>
            <p:nvPr/>
          </p:nvSpPr>
          <p:spPr>
            <a:xfrm>
              <a:off x="9272958" y="-2331612"/>
              <a:ext cx="5575700" cy="794403"/>
            </a:xfrm>
            <a:custGeom>
              <a:avLst/>
              <a:gdLst>
                <a:gd name="connsiteX0" fmla="*/ 0 w 5575700"/>
                <a:gd name="connsiteY0" fmla="*/ 0 h 794403"/>
                <a:gd name="connsiteX1" fmla="*/ 641206 w 5575700"/>
                <a:gd name="connsiteY1" fmla="*/ 0 h 794403"/>
                <a:gd name="connsiteX2" fmla="*/ 1170897 w 5575700"/>
                <a:gd name="connsiteY2" fmla="*/ 0 h 794403"/>
                <a:gd name="connsiteX3" fmla="*/ 1979374 w 5575700"/>
                <a:gd name="connsiteY3" fmla="*/ 0 h 794403"/>
                <a:gd name="connsiteX4" fmla="*/ 2620579 w 5575700"/>
                <a:gd name="connsiteY4" fmla="*/ 0 h 794403"/>
                <a:gd name="connsiteX5" fmla="*/ 3261785 w 5575700"/>
                <a:gd name="connsiteY5" fmla="*/ 0 h 794403"/>
                <a:gd name="connsiteX6" fmla="*/ 4070261 w 5575700"/>
                <a:gd name="connsiteY6" fmla="*/ 0 h 794403"/>
                <a:gd name="connsiteX7" fmla="*/ 4655710 w 5575700"/>
                <a:gd name="connsiteY7" fmla="*/ 0 h 794403"/>
                <a:gd name="connsiteX8" fmla="*/ 5575700 w 5575700"/>
                <a:gd name="connsiteY8" fmla="*/ 0 h 794403"/>
                <a:gd name="connsiteX9" fmla="*/ 5575700 w 5575700"/>
                <a:gd name="connsiteY9" fmla="*/ 413090 h 794403"/>
                <a:gd name="connsiteX10" fmla="*/ 5575700 w 5575700"/>
                <a:gd name="connsiteY10" fmla="*/ 794403 h 794403"/>
                <a:gd name="connsiteX11" fmla="*/ 4878738 w 5575700"/>
                <a:gd name="connsiteY11" fmla="*/ 794403 h 794403"/>
                <a:gd name="connsiteX12" fmla="*/ 4237532 w 5575700"/>
                <a:gd name="connsiteY12" fmla="*/ 794403 h 794403"/>
                <a:gd name="connsiteX13" fmla="*/ 3429056 w 5575700"/>
                <a:gd name="connsiteY13" fmla="*/ 794403 h 794403"/>
                <a:gd name="connsiteX14" fmla="*/ 2620579 w 5575700"/>
                <a:gd name="connsiteY14" fmla="*/ 794403 h 794403"/>
                <a:gd name="connsiteX15" fmla="*/ 2035131 w 5575700"/>
                <a:gd name="connsiteY15" fmla="*/ 794403 h 794403"/>
                <a:gd name="connsiteX16" fmla="*/ 1338168 w 5575700"/>
                <a:gd name="connsiteY16" fmla="*/ 794403 h 794403"/>
                <a:gd name="connsiteX17" fmla="*/ 0 w 5575700"/>
                <a:gd name="connsiteY17" fmla="*/ 794403 h 794403"/>
                <a:gd name="connsiteX18" fmla="*/ 0 w 5575700"/>
                <a:gd name="connsiteY18" fmla="*/ 397202 h 794403"/>
                <a:gd name="connsiteX19" fmla="*/ 0 w 5575700"/>
                <a:gd name="connsiteY19" fmla="*/ 0 h 79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75700" h="794403" extrusionOk="0">
                  <a:moveTo>
                    <a:pt x="0" y="0"/>
                  </a:moveTo>
                  <a:cubicBezTo>
                    <a:pt x="211765" y="23729"/>
                    <a:pt x="510741" y="1572"/>
                    <a:pt x="641206" y="0"/>
                  </a:cubicBezTo>
                  <a:cubicBezTo>
                    <a:pt x="771671" y="-1572"/>
                    <a:pt x="1038616" y="-5169"/>
                    <a:pt x="1170897" y="0"/>
                  </a:cubicBezTo>
                  <a:cubicBezTo>
                    <a:pt x="1303178" y="5169"/>
                    <a:pt x="1594720" y="-36621"/>
                    <a:pt x="1979374" y="0"/>
                  </a:cubicBezTo>
                  <a:cubicBezTo>
                    <a:pt x="2364028" y="36621"/>
                    <a:pt x="2381640" y="13750"/>
                    <a:pt x="2620579" y="0"/>
                  </a:cubicBezTo>
                  <a:cubicBezTo>
                    <a:pt x="2859518" y="-13750"/>
                    <a:pt x="3064597" y="16414"/>
                    <a:pt x="3261785" y="0"/>
                  </a:cubicBezTo>
                  <a:cubicBezTo>
                    <a:pt x="3458973" y="-16414"/>
                    <a:pt x="3783241" y="23171"/>
                    <a:pt x="4070261" y="0"/>
                  </a:cubicBezTo>
                  <a:cubicBezTo>
                    <a:pt x="4357281" y="-23171"/>
                    <a:pt x="4453533" y="-21724"/>
                    <a:pt x="4655710" y="0"/>
                  </a:cubicBezTo>
                  <a:cubicBezTo>
                    <a:pt x="4857887" y="21724"/>
                    <a:pt x="5267812" y="-27364"/>
                    <a:pt x="5575700" y="0"/>
                  </a:cubicBezTo>
                  <a:cubicBezTo>
                    <a:pt x="5566512" y="132443"/>
                    <a:pt x="5558175" y="258564"/>
                    <a:pt x="5575700" y="413090"/>
                  </a:cubicBezTo>
                  <a:cubicBezTo>
                    <a:pt x="5593226" y="567616"/>
                    <a:pt x="5560674" y="632422"/>
                    <a:pt x="5575700" y="794403"/>
                  </a:cubicBezTo>
                  <a:cubicBezTo>
                    <a:pt x="5354489" y="822255"/>
                    <a:pt x="5042737" y="769330"/>
                    <a:pt x="4878738" y="794403"/>
                  </a:cubicBezTo>
                  <a:cubicBezTo>
                    <a:pt x="4714739" y="819476"/>
                    <a:pt x="4441789" y="774805"/>
                    <a:pt x="4237532" y="794403"/>
                  </a:cubicBezTo>
                  <a:cubicBezTo>
                    <a:pt x="4033275" y="814001"/>
                    <a:pt x="3737880" y="760395"/>
                    <a:pt x="3429056" y="794403"/>
                  </a:cubicBezTo>
                  <a:cubicBezTo>
                    <a:pt x="3120232" y="828411"/>
                    <a:pt x="2851943" y="809563"/>
                    <a:pt x="2620579" y="794403"/>
                  </a:cubicBezTo>
                  <a:cubicBezTo>
                    <a:pt x="2389215" y="779243"/>
                    <a:pt x="2241826" y="802544"/>
                    <a:pt x="2035131" y="794403"/>
                  </a:cubicBezTo>
                  <a:cubicBezTo>
                    <a:pt x="1828436" y="786262"/>
                    <a:pt x="1550428" y="821870"/>
                    <a:pt x="1338168" y="794403"/>
                  </a:cubicBezTo>
                  <a:cubicBezTo>
                    <a:pt x="1125908" y="766936"/>
                    <a:pt x="359060" y="834217"/>
                    <a:pt x="0" y="794403"/>
                  </a:cubicBezTo>
                  <a:cubicBezTo>
                    <a:pt x="-11239" y="648170"/>
                    <a:pt x="8918" y="592633"/>
                    <a:pt x="0" y="397202"/>
                  </a:cubicBezTo>
                  <a:cubicBezTo>
                    <a:pt x="-8918" y="201771"/>
                    <a:pt x="2415" y="126728"/>
                    <a:pt x="0" y="0"/>
                  </a:cubicBezTo>
                  <a:close/>
                </a:path>
              </a:pathLst>
            </a:custGeom>
            <a:noFill/>
            <a:ln w="28575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txBody>
            <a:bodyPr spcFirstLastPara="1" wrap="square" lIns="216000" tIns="180000" rIns="180000" bIns="180000" anchor="t" anchorCtr="0">
              <a:spAutoFit/>
            </a:bodyPr>
            <a:lstStyle/>
            <a:p>
              <a:pPr lvl="0" algn="ctr"/>
              <a:r>
                <a:rPr lang="zh-TW" altLang="en-US" sz="2800" b="1" dirty="0">
                  <a:solidFill>
                    <a:srgbClr val="C00000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因戰爭停辦選舉，故僅辦理兩屆</a:t>
              </a: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9DD54ADB-FF31-B22C-688B-F7F03A643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7">
            <a:extLst>
              <a:ext uri="{FF2B5EF4-FFF2-40B4-BE49-F238E27FC236}">
                <a16:creationId xmlns:a16="http://schemas.microsoft.com/office/drawing/2014/main" id="{B0A80842-26F1-5E39-3A15-D84445352644}"/>
              </a:ext>
            </a:extLst>
          </p:cNvPr>
          <p:cNvSpPr txBox="1"/>
          <p:nvPr/>
        </p:nvSpPr>
        <p:spPr>
          <a:xfrm>
            <a:off x="1464335" y="2598700"/>
            <a:ext cx="9263329" cy="1858026"/>
          </a:xfrm>
          <a:custGeom>
            <a:avLst/>
            <a:gdLst>
              <a:gd name="connsiteX0" fmla="*/ 0 w 9263329"/>
              <a:gd name="connsiteY0" fmla="*/ 0 h 1858026"/>
              <a:gd name="connsiteX1" fmla="*/ 486325 w 9263329"/>
              <a:gd name="connsiteY1" fmla="*/ 0 h 1858026"/>
              <a:gd name="connsiteX2" fmla="*/ 787383 w 9263329"/>
              <a:gd name="connsiteY2" fmla="*/ 0 h 1858026"/>
              <a:gd name="connsiteX3" fmla="*/ 1551608 w 9263329"/>
              <a:gd name="connsiteY3" fmla="*/ 0 h 1858026"/>
              <a:gd name="connsiteX4" fmla="*/ 2037932 w 9263329"/>
              <a:gd name="connsiteY4" fmla="*/ 0 h 1858026"/>
              <a:gd name="connsiteX5" fmla="*/ 2524257 w 9263329"/>
              <a:gd name="connsiteY5" fmla="*/ 0 h 1858026"/>
              <a:gd name="connsiteX6" fmla="*/ 3288482 w 9263329"/>
              <a:gd name="connsiteY6" fmla="*/ 0 h 1858026"/>
              <a:gd name="connsiteX7" fmla="*/ 3682173 w 9263329"/>
              <a:gd name="connsiteY7" fmla="*/ 0 h 1858026"/>
              <a:gd name="connsiteX8" fmla="*/ 4446398 w 9263329"/>
              <a:gd name="connsiteY8" fmla="*/ 0 h 1858026"/>
              <a:gd name="connsiteX9" fmla="*/ 5210623 w 9263329"/>
              <a:gd name="connsiteY9" fmla="*/ 0 h 1858026"/>
              <a:gd name="connsiteX10" fmla="*/ 5789581 w 9263329"/>
              <a:gd name="connsiteY10" fmla="*/ 0 h 1858026"/>
              <a:gd name="connsiteX11" fmla="*/ 6553805 w 9263329"/>
              <a:gd name="connsiteY11" fmla="*/ 0 h 1858026"/>
              <a:gd name="connsiteX12" fmla="*/ 7040130 w 9263329"/>
              <a:gd name="connsiteY12" fmla="*/ 0 h 1858026"/>
              <a:gd name="connsiteX13" fmla="*/ 7526455 w 9263329"/>
              <a:gd name="connsiteY13" fmla="*/ 0 h 1858026"/>
              <a:gd name="connsiteX14" fmla="*/ 8198046 w 9263329"/>
              <a:gd name="connsiteY14" fmla="*/ 0 h 1858026"/>
              <a:gd name="connsiteX15" fmla="*/ 8684371 w 9263329"/>
              <a:gd name="connsiteY15" fmla="*/ 0 h 1858026"/>
              <a:gd name="connsiteX16" fmla="*/ 9263329 w 9263329"/>
              <a:gd name="connsiteY16" fmla="*/ 0 h 1858026"/>
              <a:gd name="connsiteX17" fmla="*/ 9263329 w 9263329"/>
              <a:gd name="connsiteY17" fmla="*/ 501667 h 1858026"/>
              <a:gd name="connsiteX18" fmla="*/ 9263329 w 9263329"/>
              <a:gd name="connsiteY18" fmla="*/ 984754 h 1858026"/>
              <a:gd name="connsiteX19" fmla="*/ 9263329 w 9263329"/>
              <a:gd name="connsiteY19" fmla="*/ 1858026 h 1858026"/>
              <a:gd name="connsiteX20" fmla="*/ 8962271 w 9263329"/>
              <a:gd name="connsiteY20" fmla="*/ 1858026 h 1858026"/>
              <a:gd name="connsiteX21" fmla="*/ 8198046 w 9263329"/>
              <a:gd name="connsiteY21" fmla="*/ 1858026 h 1858026"/>
              <a:gd name="connsiteX22" fmla="*/ 7619088 w 9263329"/>
              <a:gd name="connsiteY22" fmla="*/ 1858026 h 1858026"/>
              <a:gd name="connsiteX23" fmla="*/ 7225397 w 9263329"/>
              <a:gd name="connsiteY23" fmla="*/ 1858026 h 1858026"/>
              <a:gd name="connsiteX24" fmla="*/ 6646439 w 9263329"/>
              <a:gd name="connsiteY24" fmla="*/ 1858026 h 1858026"/>
              <a:gd name="connsiteX25" fmla="*/ 6345380 w 9263329"/>
              <a:gd name="connsiteY25" fmla="*/ 1858026 h 1858026"/>
              <a:gd name="connsiteX26" fmla="*/ 6044322 w 9263329"/>
              <a:gd name="connsiteY26" fmla="*/ 1858026 h 1858026"/>
              <a:gd name="connsiteX27" fmla="*/ 5465364 w 9263329"/>
              <a:gd name="connsiteY27" fmla="*/ 1858026 h 1858026"/>
              <a:gd name="connsiteX28" fmla="*/ 5071673 w 9263329"/>
              <a:gd name="connsiteY28" fmla="*/ 1858026 h 1858026"/>
              <a:gd name="connsiteX29" fmla="*/ 4400081 w 9263329"/>
              <a:gd name="connsiteY29" fmla="*/ 1858026 h 1858026"/>
              <a:gd name="connsiteX30" fmla="*/ 4006390 w 9263329"/>
              <a:gd name="connsiteY30" fmla="*/ 1858026 h 1858026"/>
              <a:gd name="connsiteX31" fmla="*/ 3334798 w 9263329"/>
              <a:gd name="connsiteY31" fmla="*/ 1858026 h 1858026"/>
              <a:gd name="connsiteX32" fmla="*/ 3033740 w 9263329"/>
              <a:gd name="connsiteY32" fmla="*/ 1858026 h 1858026"/>
              <a:gd name="connsiteX33" fmla="*/ 2362149 w 9263329"/>
              <a:gd name="connsiteY33" fmla="*/ 1858026 h 1858026"/>
              <a:gd name="connsiteX34" fmla="*/ 1968457 w 9263329"/>
              <a:gd name="connsiteY34" fmla="*/ 1858026 h 1858026"/>
              <a:gd name="connsiteX35" fmla="*/ 1667399 w 9263329"/>
              <a:gd name="connsiteY35" fmla="*/ 1858026 h 1858026"/>
              <a:gd name="connsiteX36" fmla="*/ 1273708 w 9263329"/>
              <a:gd name="connsiteY36" fmla="*/ 1858026 h 1858026"/>
              <a:gd name="connsiteX37" fmla="*/ 602116 w 9263329"/>
              <a:gd name="connsiteY37" fmla="*/ 1858026 h 1858026"/>
              <a:gd name="connsiteX38" fmla="*/ 0 w 9263329"/>
              <a:gd name="connsiteY38" fmla="*/ 1858026 h 1858026"/>
              <a:gd name="connsiteX39" fmla="*/ 0 w 9263329"/>
              <a:gd name="connsiteY39" fmla="*/ 1449260 h 1858026"/>
              <a:gd name="connsiteX40" fmla="*/ 0 w 9263329"/>
              <a:gd name="connsiteY40" fmla="*/ 1040495 h 1858026"/>
              <a:gd name="connsiteX41" fmla="*/ 0 w 9263329"/>
              <a:gd name="connsiteY41" fmla="*/ 557408 h 1858026"/>
              <a:gd name="connsiteX42" fmla="*/ 0 w 9263329"/>
              <a:gd name="connsiteY42" fmla="*/ 0 h 1858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9263329" h="1858026" extrusionOk="0">
                <a:moveTo>
                  <a:pt x="0" y="0"/>
                </a:moveTo>
                <a:cubicBezTo>
                  <a:pt x="121938" y="-6232"/>
                  <a:pt x="283013" y="42284"/>
                  <a:pt x="486325" y="0"/>
                </a:cubicBezTo>
                <a:cubicBezTo>
                  <a:pt x="689638" y="-42284"/>
                  <a:pt x="706619" y="12387"/>
                  <a:pt x="787383" y="0"/>
                </a:cubicBezTo>
                <a:cubicBezTo>
                  <a:pt x="868147" y="-12387"/>
                  <a:pt x="1288390" y="58988"/>
                  <a:pt x="1551608" y="0"/>
                </a:cubicBezTo>
                <a:cubicBezTo>
                  <a:pt x="1814827" y="-58988"/>
                  <a:pt x="1839483" y="10138"/>
                  <a:pt x="2037932" y="0"/>
                </a:cubicBezTo>
                <a:cubicBezTo>
                  <a:pt x="2236381" y="-10138"/>
                  <a:pt x="2369115" y="18085"/>
                  <a:pt x="2524257" y="0"/>
                </a:cubicBezTo>
                <a:cubicBezTo>
                  <a:pt x="2679400" y="-18085"/>
                  <a:pt x="3109318" y="84337"/>
                  <a:pt x="3288482" y="0"/>
                </a:cubicBezTo>
                <a:cubicBezTo>
                  <a:pt x="3467647" y="-84337"/>
                  <a:pt x="3580512" y="40587"/>
                  <a:pt x="3682173" y="0"/>
                </a:cubicBezTo>
                <a:cubicBezTo>
                  <a:pt x="3783834" y="-40587"/>
                  <a:pt x="4222658" y="45189"/>
                  <a:pt x="4446398" y="0"/>
                </a:cubicBezTo>
                <a:cubicBezTo>
                  <a:pt x="4670139" y="-45189"/>
                  <a:pt x="4831403" y="64474"/>
                  <a:pt x="5210623" y="0"/>
                </a:cubicBezTo>
                <a:cubicBezTo>
                  <a:pt x="5589844" y="-64474"/>
                  <a:pt x="5671102" y="16246"/>
                  <a:pt x="5789581" y="0"/>
                </a:cubicBezTo>
                <a:cubicBezTo>
                  <a:pt x="5908060" y="-16246"/>
                  <a:pt x="6277120" y="38962"/>
                  <a:pt x="6553805" y="0"/>
                </a:cubicBezTo>
                <a:cubicBezTo>
                  <a:pt x="6830490" y="-38962"/>
                  <a:pt x="6819980" y="49732"/>
                  <a:pt x="7040130" y="0"/>
                </a:cubicBezTo>
                <a:cubicBezTo>
                  <a:pt x="7260280" y="-49732"/>
                  <a:pt x="7421115" y="51240"/>
                  <a:pt x="7526455" y="0"/>
                </a:cubicBezTo>
                <a:cubicBezTo>
                  <a:pt x="7631796" y="-51240"/>
                  <a:pt x="7956447" y="32259"/>
                  <a:pt x="8198046" y="0"/>
                </a:cubicBezTo>
                <a:cubicBezTo>
                  <a:pt x="8439645" y="-32259"/>
                  <a:pt x="8492772" y="5688"/>
                  <a:pt x="8684371" y="0"/>
                </a:cubicBezTo>
                <a:cubicBezTo>
                  <a:pt x="8875971" y="-5688"/>
                  <a:pt x="8982714" y="62775"/>
                  <a:pt x="9263329" y="0"/>
                </a:cubicBezTo>
                <a:cubicBezTo>
                  <a:pt x="9274631" y="182165"/>
                  <a:pt x="9237471" y="337169"/>
                  <a:pt x="9263329" y="501667"/>
                </a:cubicBezTo>
                <a:cubicBezTo>
                  <a:pt x="9289187" y="666165"/>
                  <a:pt x="9231173" y="867120"/>
                  <a:pt x="9263329" y="984754"/>
                </a:cubicBezTo>
                <a:cubicBezTo>
                  <a:pt x="9295485" y="1102388"/>
                  <a:pt x="9209321" y="1455466"/>
                  <a:pt x="9263329" y="1858026"/>
                </a:cubicBezTo>
                <a:cubicBezTo>
                  <a:pt x="9116346" y="1887128"/>
                  <a:pt x="9044444" y="1851057"/>
                  <a:pt x="8962271" y="1858026"/>
                </a:cubicBezTo>
                <a:cubicBezTo>
                  <a:pt x="8880098" y="1864995"/>
                  <a:pt x="8397649" y="1822009"/>
                  <a:pt x="8198046" y="1858026"/>
                </a:cubicBezTo>
                <a:cubicBezTo>
                  <a:pt x="7998444" y="1894043"/>
                  <a:pt x="7851165" y="1836845"/>
                  <a:pt x="7619088" y="1858026"/>
                </a:cubicBezTo>
                <a:cubicBezTo>
                  <a:pt x="7387011" y="1879207"/>
                  <a:pt x="7307072" y="1846944"/>
                  <a:pt x="7225397" y="1858026"/>
                </a:cubicBezTo>
                <a:cubicBezTo>
                  <a:pt x="7143722" y="1869108"/>
                  <a:pt x="6933588" y="1791773"/>
                  <a:pt x="6646439" y="1858026"/>
                </a:cubicBezTo>
                <a:cubicBezTo>
                  <a:pt x="6359290" y="1924279"/>
                  <a:pt x="6490615" y="1822787"/>
                  <a:pt x="6345380" y="1858026"/>
                </a:cubicBezTo>
                <a:cubicBezTo>
                  <a:pt x="6200145" y="1893265"/>
                  <a:pt x="6153615" y="1845507"/>
                  <a:pt x="6044322" y="1858026"/>
                </a:cubicBezTo>
                <a:cubicBezTo>
                  <a:pt x="5935029" y="1870545"/>
                  <a:pt x="5661450" y="1809872"/>
                  <a:pt x="5465364" y="1858026"/>
                </a:cubicBezTo>
                <a:cubicBezTo>
                  <a:pt x="5269278" y="1906180"/>
                  <a:pt x="5164780" y="1846609"/>
                  <a:pt x="5071673" y="1858026"/>
                </a:cubicBezTo>
                <a:cubicBezTo>
                  <a:pt x="4978566" y="1869443"/>
                  <a:pt x="4712091" y="1827295"/>
                  <a:pt x="4400081" y="1858026"/>
                </a:cubicBezTo>
                <a:cubicBezTo>
                  <a:pt x="4088071" y="1888757"/>
                  <a:pt x="4104408" y="1839891"/>
                  <a:pt x="4006390" y="1858026"/>
                </a:cubicBezTo>
                <a:cubicBezTo>
                  <a:pt x="3908372" y="1876161"/>
                  <a:pt x="3649651" y="1818703"/>
                  <a:pt x="3334798" y="1858026"/>
                </a:cubicBezTo>
                <a:cubicBezTo>
                  <a:pt x="3019945" y="1897349"/>
                  <a:pt x="3130555" y="1836945"/>
                  <a:pt x="3033740" y="1858026"/>
                </a:cubicBezTo>
                <a:cubicBezTo>
                  <a:pt x="2936925" y="1879107"/>
                  <a:pt x="2554371" y="1802807"/>
                  <a:pt x="2362149" y="1858026"/>
                </a:cubicBezTo>
                <a:cubicBezTo>
                  <a:pt x="2169927" y="1913245"/>
                  <a:pt x="2074172" y="1851660"/>
                  <a:pt x="1968457" y="1858026"/>
                </a:cubicBezTo>
                <a:cubicBezTo>
                  <a:pt x="1862742" y="1864392"/>
                  <a:pt x="1738851" y="1844293"/>
                  <a:pt x="1667399" y="1858026"/>
                </a:cubicBezTo>
                <a:cubicBezTo>
                  <a:pt x="1595947" y="1871759"/>
                  <a:pt x="1357782" y="1856437"/>
                  <a:pt x="1273708" y="1858026"/>
                </a:cubicBezTo>
                <a:cubicBezTo>
                  <a:pt x="1189634" y="1859615"/>
                  <a:pt x="834261" y="1841448"/>
                  <a:pt x="602116" y="1858026"/>
                </a:cubicBezTo>
                <a:cubicBezTo>
                  <a:pt x="369971" y="1874604"/>
                  <a:pt x="294172" y="1805015"/>
                  <a:pt x="0" y="1858026"/>
                </a:cubicBezTo>
                <a:cubicBezTo>
                  <a:pt x="-4038" y="1664569"/>
                  <a:pt x="15111" y="1600280"/>
                  <a:pt x="0" y="1449260"/>
                </a:cubicBezTo>
                <a:cubicBezTo>
                  <a:pt x="-15111" y="1298240"/>
                  <a:pt x="43160" y="1225292"/>
                  <a:pt x="0" y="1040495"/>
                </a:cubicBezTo>
                <a:cubicBezTo>
                  <a:pt x="-43160" y="855698"/>
                  <a:pt x="23242" y="778730"/>
                  <a:pt x="0" y="557408"/>
                </a:cubicBezTo>
                <a:cubicBezTo>
                  <a:pt x="-23242" y="336086"/>
                  <a:pt x="29130" y="179609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地方公共團體共計有 </a:t>
            </a:r>
            <a:r>
              <a:rPr lang="en-US" altLang="zh-TW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11</a:t>
            </a:r>
            <a:r>
              <a:rPr lang="en-US" altLang="zh-TW" sz="2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市 </a:t>
            </a:r>
            <a:r>
              <a:rPr lang="en-US" altLang="zh-TW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67</a:t>
            </a:r>
            <a:r>
              <a:rPr lang="en-US" altLang="zh-TW" sz="2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街 </a:t>
            </a:r>
            <a:r>
              <a:rPr lang="en-US" altLang="zh-TW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264</a:t>
            </a:r>
            <a:r>
              <a:rPr lang="zh-TW" altLang="en-US" sz="2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庄</a:t>
            </a:r>
          </a:p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→</a:t>
            </a:r>
            <a:r>
              <a:rPr lang="zh-TW" altLang="en-US" sz="2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市、街、庄內的議員皆可半數民選</a:t>
            </a:r>
          </a:p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564202E1-D4B7-68B0-EF13-686002F741C1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85194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1937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年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昭和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10)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臺灣的地方制度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pic>
        <p:nvPicPr>
          <p:cNvPr id="4" name="圖片 3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id="{0DBC0923-1E5E-77B8-452C-6EA763A78F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676" t="9013" r="27882" b="59643"/>
          <a:stretch>
            <a:fillRect/>
          </a:stretch>
        </p:blipFill>
        <p:spPr>
          <a:xfrm rot="16894314">
            <a:off x="9111550" y="2813674"/>
            <a:ext cx="1372909" cy="161678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37ED164C-8BFF-240C-371B-811290A842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705742" flipV="1">
            <a:off x="7336405" y="4199172"/>
            <a:ext cx="2946236" cy="231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896793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藍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3065</TotalTime>
  <Words>1683</Words>
  <Application>Microsoft Macintosh PowerPoint</Application>
  <PresentationFormat>寬螢幕</PresentationFormat>
  <Paragraphs>254</Paragraphs>
  <Slides>34</Slides>
  <Notes>9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34</vt:i4>
      </vt:variant>
    </vt:vector>
  </HeadingPairs>
  <TitlesOfParts>
    <vt:vector size="40" baseType="lpstr">
      <vt:lpstr>Microsoft JhengHei</vt:lpstr>
      <vt:lpstr>DFKai-SB</vt:lpstr>
      <vt:lpstr>Arial</vt:lpstr>
      <vt:lpstr>Calibri</vt:lpstr>
      <vt:lpstr>自訂設計</vt:lpstr>
      <vt:lpstr>Office 佈景主題</vt:lpstr>
      <vt:lpstr>PowerPoint 簡報</vt:lpstr>
      <vt:lpstr>課本中的臺灣首次選舉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彩券如何 從 愛國 到 公益 ？</dc:title>
  <dc:creator>Kuma</dc:creator>
  <cp:lastModifiedBy>宇晨 張</cp:lastModifiedBy>
  <cp:revision>79</cp:revision>
  <dcterms:created xsi:type="dcterms:W3CDTF">2024-11-05T09:50:48Z</dcterms:created>
  <dcterms:modified xsi:type="dcterms:W3CDTF">2025-07-16T08:00:03Z</dcterms:modified>
</cp:coreProperties>
</file>